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7" r:id="rId1"/>
    <p:sldMasterId id="2147483780" r:id="rId2"/>
  </p:sldMasterIdLst>
  <p:notesMasterIdLst>
    <p:notesMasterId r:id="rId21"/>
  </p:notesMasterIdLst>
  <p:sldIdLst>
    <p:sldId id="257" r:id="rId3"/>
    <p:sldId id="275" r:id="rId4"/>
    <p:sldId id="295" r:id="rId5"/>
    <p:sldId id="258" r:id="rId6"/>
    <p:sldId id="260" r:id="rId7"/>
    <p:sldId id="276" r:id="rId8"/>
    <p:sldId id="304" r:id="rId9"/>
    <p:sldId id="277" r:id="rId10"/>
    <p:sldId id="294" r:id="rId11"/>
    <p:sldId id="296" r:id="rId12"/>
    <p:sldId id="300" r:id="rId13"/>
    <p:sldId id="303" r:id="rId14"/>
    <p:sldId id="299" r:id="rId15"/>
    <p:sldId id="298" r:id="rId16"/>
    <p:sldId id="297" r:id="rId17"/>
    <p:sldId id="302" r:id="rId18"/>
    <p:sldId id="293" r:id="rId19"/>
    <p:sldId id="292"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4747" autoAdjust="0"/>
    <p:restoredTop sz="94660"/>
  </p:normalViewPr>
  <p:slideViewPr>
    <p:cSldViewPr snapToGrid="0">
      <p:cViewPr varScale="1">
        <p:scale>
          <a:sx n="103" d="100"/>
          <a:sy n="103" d="100"/>
        </p:scale>
        <p:origin x="379"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presProps" Target="presProps.xml"/></Relationships>
</file>

<file path=ppt/media/hdphoto1.wdp>
</file>

<file path=ppt/media/image1.png>
</file>

<file path=ppt/media/image10.png>
</file>

<file path=ppt/media/image11.png>
</file>

<file path=ppt/media/image12.png>
</file>

<file path=ppt/media/image13.png>
</file>

<file path=ppt/media/image14.jpeg>
</file>

<file path=ppt/media/image2.svg>
</file>

<file path=ppt/media/image3.png>
</file>

<file path=ppt/media/image4.png>
</file>

<file path=ppt/media/image5.pn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E7A5BA-747C-442A-B75F-69211821A251}" type="datetimeFigureOut">
              <a:rPr lang="en-IN" smtClean="0"/>
              <a:t>03-12-2024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9B2343-C100-41EC-9EB9-224037D51CCE}" type="slidenum">
              <a:rPr lang="en-IN" smtClean="0"/>
              <a:t>‹#›</a:t>
            </a:fld>
            <a:endParaRPr lang="en-IN"/>
          </a:p>
        </p:txBody>
      </p:sp>
    </p:spTree>
    <p:extLst>
      <p:ext uri="{BB962C8B-B14F-4D97-AF65-F5344CB8AC3E}">
        <p14:creationId xmlns:p14="http://schemas.microsoft.com/office/powerpoint/2010/main" val="21860989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8244FE1-04B6-4111-B25F-1F22CEE665FE}" type="slidenum">
              <a:rPr lang="en-IN" smtClean="0"/>
              <a:t>6</a:t>
            </a:fld>
            <a:endParaRPr lang="en-IN" dirty="0"/>
          </a:p>
        </p:txBody>
      </p:sp>
    </p:spTree>
    <p:extLst>
      <p:ext uri="{BB962C8B-B14F-4D97-AF65-F5344CB8AC3E}">
        <p14:creationId xmlns:p14="http://schemas.microsoft.com/office/powerpoint/2010/main" val="15408812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8244FE1-04B6-4111-B25F-1F22CEE665FE}" type="slidenum">
              <a:rPr lang="en-IN" smtClean="0"/>
              <a:t>7</a:t>
            </a:fld>
            <a:endParaRPr lang="en-IN" dirty="0"/>
          </a:p>
        </p:txBody>
      </p:sp>
    </p:spTree>
    <p:extLst>
      <p:ext uri="{BB962C8B-B14F-4D97-AF65-F5344CB8AC3E}">
        <p14:creationId xmlns:p14="http://schemas.microsoft.com/office/powerpoint/2010/main" val="34582245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4B791-E44C-16A1-6401-64655B4D7D5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71257BDD-D42F-00B5-19C8-B5C2561826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9ECE82E-046D-C9AA-326F-B355B4FB4A32}"/>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98E7B095-24DF-7A43-4C1A-09C8349FB54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0E0F69B-E2D2-18F9-82D3-8B58EF97D959}"/>
              </a:ext>
            </a:extLst>
          </p:cNvPr>
          <p:cNvSpPr>
            <a:spLocks noGrp="1"/>
          </p:cNvSpPr>
          <p:nvPr>
            <p:ph type="sldNum" sz="quarter" idx="12"/>
          </p:nvPr>
        </p:nvSpPr>
        <p:spPr/>
        <p:txBody>
          <a:bodyPr/>
          <a:lstStyle/>
          <a:p>
            <a:fld id="{8D1CBC76-10BC-4E42-94A3-6D535C78C3B8}" type="slidenum">
              <a:rPr lang="en-IN" smtClean="0"/>
              <a:t>‹#›</a:t>
            </a:fld>
            <a:endParaRPr lang="en-IN"/>
          </a:p>
        </p:txBody>
      </p:sp>
    </p:spTree>
    <p:extLst>
      <p:ext uri="{BB962C8B-B14F-4D97-AF65-F5344CB8AC3E}">
        <p14:creationId xmlns:p14="http://schemas.microsoft.com/office/powerpoint/2010/main" val="9326784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852F9-5723-746F-8864-2C1F54DC8ED4}"/>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F341BB4D-8C7D-085B-2BC5-49D2A09CF6A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BFB8F40-8974-ED34-B957-09CF9D8B8CA2}"/>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A279D702-345B-608D-2955-9F67EE85F7B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A2912ED-58F7-641D-7D64-D6B5594791B7}"/>
              </a:ext>
            </a:extLst>
          </p:cNvPr>
          <p:cNvSpPr>
            <a:spLocks noGrp="1"/>
          </p:cNvSpPr>
          <p:nvPr>
            <p:ph type="sldNum" sz="quarter" idx="12"/>
          </p:nvPr>
        </p:nvSpPr>
        <p:spPr/>
        <p:txBody>
          <a:bodyPr/>
          <a:lstStyle/>
          <a:p>
            <a:fld id="{8D1CBC76-10BC-4E42-94A3-6D535C78C3B8}" type="slidenum">
              <a:rPr lang="en-IN" smtClean="0"/>
              <a:t>‹#›</a:t>
            </a:fld>
            <a:endParaRPr lang="en-IN"/>
          </a:p>
        </p:txBody>
      </p:sp>
    </p:spTree>
    <p:extLst>
      <p:ext uri="{BB962C8B-B14F-4D97-AF65-F5344CB8AC3E}">
        <p14:creationId xmlns:p14="http://schemas.microsoft.com/office/powerpoint/2010/main" val="36441417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3C77B6-AD02-CBDA-EB4A-3B6DF4752282}"/>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ED900E9-F591-912C-B230-9586ACF5DF8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8DDF380-15D3-BA68-6FF8-89FBC9BB45D7}"/>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C30F2D1F-A4B3-051A-C8D7-8BB9D822CE3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3FD4DFF-AAC2-286A-F1DB-E0992872EF36}"/>
              </a:ext>
            </a:extLst>
          </p:cNvPr>
          <p:cNvSpPr>
            <a:spLocks noGrp="1"/>
          </p:cNvSpPr>
          <p:nvPr>
            <p:ph type="sldNum" sz="quarter" idx="12"/>
          </p:nvPr>
        </p:nvSpPr>
        <p:spPr/>
        <p:txBody>
          <a:bodyPr/>
          <a:lstStyle/>
          <a:p>
            <a:fld id="{8D1CBC76-10BC-4E42-94A3-6D535C78C3B8}" type="slidenum">
              <a:rPr lang="en-IN" smtClean="0"/>
              <a:t>‹#›</a:t>
            </a:fld>
            <a:endParaRPr lang="en-IN"/>
          </a:p>
        </p:txBody>
      </p:sp>
    </p:spTree>
    <p:extLst>
      <p:ext uri="{BB962C8B-B14F-4D97-AF65-F5344CB8AC3E}">
        <p14:creationId xmlns:p14="http://schemas.microsoft.com/office/powerpoint/2010/main" val="7890659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spTree>
      <p:nvGrpSpPr>
        <p:cNvPr id="1" name=""/>
        <p:cNvGrpSpPr/>
        <p:nvPr/>
      </p:nvGrpSpPr>
      <p:grpSpPr>
        <a:xfrm>
          <a:off x="0" y="0"/>
          <a:ext cx="0" cy="0"/>
          <a:chOff x="0" y="0"/>
          <a:chExt cx="0" cy="0"/>
        </a:xfrm>
      </p:grpSpPr>
    </p:spTree>
    <p:extLst>
      <p:ext uri="{BB962C8B-B14F-4D97-AF65-F5344CB8AC3E}">
        <p14:creationId xmlns:p14="http://schemas.microsoft.com/office/powerpoint/2010/main" val="39667463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185BB-8B07-4DC9-86F3-2A225C77748D}"/>
              </a:ext>
            </a:extLst>
          </p:cNvPr>
          <p:cNvSpPr>
            <a:spLocks noGrp="1"/>
          </p:cNvSpPr>
          <p:nvPr>
            <p:ph type="ctrTitle"/>
          </p:nvPr>
        </p:nvSpPr>
        <p:spPr>
          <a:xfrm>
            <a:off x="1600200" y="1261872"/>
            <a:ext cx="7638222" cy="2852928"/>
          </a:xfrm>
        </p:spPr>
        <p:txBody>
          <a:bodyPr anchor="b">
            <a:normAutofit/>
          </a:bodyPr>
          <a:lstStyle>
            <a:lvl1pPr algn="l">
              <a:lnSpc>
                <a:spcPct val="130000"/>
              </a:lnSpc>
              <a:defRPr sz="3600" spc="1300" baseline="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514D496A-6E7A-4923-8ED5-B4164125DEB6}"/>
              </a:ext>
            </a:extLst>
          </p:cNvPr>
          <p:cNvSpPr>
            <a:spLocks noGrp="1"/>
          </p:cNvSpPr>
          <p:nvPr>
            <p:ph type="subTitle" idx="1"/>
          </p:nvPr>
        </p:nvSpPr>
        <p:spPr>
          <a:xfrm>
            <a:off x="1600200" y="4681728"/>
            <a:ext cx="7638222" cy="929296"/>
          </a:xfrm>
          <a:prstGeom prst="rect">
            <a:avLst/>
          </a:prstGeom>
        </p:spPr>
        <p:txBody>
          <a:bodyPr>
            <a:normAutofit/>
          </a:bodyPr>
          <a:lstStyle>
            <a:lvl1pPr marL="0" indent="0" algn="l">
              <a:lnSpc>
                <a:spcPct val="130000"/>
              </a:lnSpc>
              <a:buNone/>
              <a:defRPr sz="1600" b="1" cap="all" spc="600" baseline="0"/>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3F5E3D20-43DC-4C14-8CFF-18545AED1B5B}"/>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E34FC300-5AFC-418B-85FD-EFA94BD7AF4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69C7E81-ED3C-4DB0-8E74-AD2A87E6BE8A}"/>
              </a:ext>
            </a:extLst>
          </p:cNvPr>
          <p:cNvSpPr>
            <a:spLocks noGrp="1"/>
          </p:cNvSpPr>
          <p:nvPr>
            <p:ph type="sldNum" sz="quarter" idx="12"/>
          </p:nvPr>
        </p:nvSpPr>
        <p:spPr/>
        <p:txBody>
          <a:bodyPr/>
          <a:lstStyle/>
          <a:p>
            <a:fld id="{8D1CBC76-10BC-4E42-94A3-6D535C78C3B8}" type="slidenum">
              <a:rPr lang="en-IN" smtClean="0"/>
              <a:t>‹#›</a:t>
            </a:fld>
            <a:endParaRPr lang="en-IN"/>
          </a:p>
        </p:txBody>
      </p:sp>
      <p:grpSp>
        <p:nvGrpSpPr>
          <p:cNvPr id="7" name="Group 6">
            <a:extLst>
              <a:ext uri="{FF2B5EF4-FFF2-40B4-BE49-F238E27FC236}">
                <a16:creationId xmlns:a16="http://schemas.microsoft.com/office/drawing/2014/main" id="{F0C817C9-850F-4FB6-B93B-CF3076C4A5C1}"/>
              </a:ext>
            </a:extLst>
          </p:cNvPr>
          <p:cNvGrpSpPr/>
          <p:nvPr/>
        </p:nvGrpSpPr>
        <p:grpSpPr>
          <a:xfrm flipH="1">
            <a:off x="0" y="0"/>
            <a:ext cx="567782" cy="3306479"/>
            <a:chOff x="11619770" y="-2005"/>
            <a:chExt cx="567782" cy="3306479"/>
          </a:xfrm>
        </p:grpSpPr>
        <p:sp>
          <p:nvSpPr>
            <p:cNvPr id="8" name="Freeform: Shape 7">
              <a:extLst>
                <a:ext uri="{FF2B5EF4-FFF2-40B4-BE49-F238E27FC236}">
                  <a16:creationId xmlns:a16="http://schemas.microsoft.com/office/drawing/2014/main" id="{159433A8-B67D-4675-AFDE-131069A709FC}"/>
                </a:ext>
              </a:extLst>
            </p:cNvPr>
            <p:cNvSpPr/>
            <p:nvPr/>
          </p:nvSpPr>
          <p:spPr>
            <a:xfrm flipV="1">
              <a:off x="11619770" y="373807"/>
              <a:ext cx="526228" cy="2930667"/>
            </a:xfrm>
            <a:custGeom>
              <a:avLst/>
              <a:gdLst/>
              <a:ahLst/>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a:extLst>
                <a:ext uri="{FF2B5EF4-FFF2-40B4-BE49-F238E27FC236}">
                  <a16:creationId xmlns:a16="http://schemas.microsoft.com/office/drawing/2014/main" id="{E1CD1C45-6A4D-4237-B39C-2D58F401A8C5}"/>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grpSp>
    </p:spTree>
    <p:extLst>
      <p:ext uri="{BB962C8B-B14F-4D97-AF65-F5344CB8AC3E}">
        <p14:creationId xmlns:p14="http://schemas.microsoft.com/office/powerpoint/2010/main" val="40950088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25F8D-0421-4AEC-9C40-A13163EC8AF0}"/>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2037680-115A-411F-AEF6-4AC2096B4A70}"/>
              </a:ext>
            </a:extLst>
          </p:cNvPr>
          <p:cNvSpPr>
            <a:spLocks noGrp="1"/>
          </p:cNvSpPr>
          <p:nvPr>
            <p:ph idx="1"/>
          </p:nvPr>
        </p:nvSpPr>
        <p:spPr>
          <a:xfrm>
            <a:off x="808662" y="2019299"/>
            <a:ext cx="10357666" cy="4114801"/>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90CC193-1304-4D0F-8331-14D4EC08EFE8}"/>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0AF455C1-CD32-4050-BAFF-51CC6B62DFB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00AF608-FF11-4CBE-B717-5D56AE67DDE1}"/>
              </a:ext>
            </a:extLst>
          </p:cNvPr>
          <p:cNvSpPr>
            <a:spLocks noGrp="1"/>
          </p:cNvSpPr>
          <p:nvPr>
            <p:ph type="sldNum" sz="quarter" idx="12"/>
          </p:nvPr>
        </p:nvSpPr>
        <p:spPr/>
        <p:txBody>
          <a:bodyPr/>
          <a:lstStyle/>
          <a:p>
            <a:fld id="{8D1CBC76-10BC-4E42-94A3-6D535C78C3B8}" type="slidenum">
              <a:rPr lang="en-IN" smtClean="0"/>
              <a:t>‹#›</a:t>
            </a:fld>
            <a:endParaRPr lang="en-IN"/>
          </a:p>
        </p:txBody>
      </p:sp>
    </p:spTree>
    <p:extLst>
      <p:ext uri="{BB962C8B-B14F-4D97-AF65-F5344CB8AC3E}">
        <p14:creationId xmlns:p14="http://schemas.microsoft.com/office/powerpoint/2010/main" val="328802379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id="{BD23A02E-6DCF-427A-8CFD-281B2185C7F0}"/>
              </a:ext>
            </a:extLst>
          </p:cNvPr>
          <p:cNvSpPr/>
          <p:nvPr/>
        </p:nvSpPr>
        <p:spPr>
          <a:xfrm>
            <a:off x="3242985" y="511814"/>
            <a:ext cx="5706031" cy="5706031"/>
          </a:xfrm>
          <a:prstGeom prst="ellipse">
            <a:avLst/>
          </a:prstGeom>
          <a:solidFill>
            <a:schemeClr val="accent1">
              <a:lumMod val="20000"/>
              <a:lumOff val="80000"/>
            </a:schemeClr>
          </a:solidFill>
          <a:ln>
            <a:noFill/>
          </a:ln>
          <a:effectLst>
            <a:outerShdw dist="165100" dir="2220000" algn="tr" rotWithShape="0">
              <a:schemeClr val="tx1"/>
            </a:outerShdw>
          </a:effectLst>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BF6B4C32-F19C-44F3-8EF8-1F506D74DD7A}"/>
              </a:ext>
            </a:extLst>
          </p:cNvPr>
          <p:cNvSpPr>
            <a:spLocks noGrp="1"/>
          </p:cNvSpPr>
          <p:nvPr>
            <p:ph type="title"/>
          </p:nvPr>
        </p:nvSpPr>
        <p:spPr>
          <a:xfrm>
            <a:off x="3649192" y="1709738"/>
            <a:ext cx="4893617" cy="2553893"/>
          </a:xfrm>
        </p:spPr>
        <p:txBody>
          <a:bodyPr anchor="b">
            <a:normAutofit/>
          </a:bodyPr>
          <a:lstStyle>
            <a:lvl1pPr algn="ctr">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0889729-131C-4F78-9DAA-E9EE28EA912F}"/>
              </a:ext>
            </a:extLst>
          </p:cNvPr>
          <p:cNvSpPr>
            <a:spLocks noGrp="1"/>
          </p:cNvSpPr>
          <p:nvPr>
            <p:ph type="body" idx="1"/>
          </p:nvPr>
        </p:nvSpPr>
        <p:spPr>
          <a:xfrm>
            <a:off x="4062249" y="4540468"/>
            <a:ext cx="4067503" cy="1154037"/>
          </a:xfrm>
          <a:prstGeom prst="rect">
            <a:avLst/>
          </a:prstGeom>
        </p:spPr>
        <p:txBody>
          <a:bodyPr>
            <a:normAutofit/>
          </a:bodyPr>
          <a:lstStyle>
            <a:lvl1pPr marL="0" indent="0" algn="ctr">
              <a:buNone/>
              <a:defRPr sz="1600" b="1" cap="all" spc="600" baseline="0">
                <a:solidFill>
                  <a:schemeClr val="tx1"/>
                </a:solidFill>
                <a:latin typeface="+mn-l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24E608-AC1F-41FB-974A-BD619C6C26B5}"/>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C0986158-8B03-45C3-891D-0357B198B6B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EC3B054-E8A2-43FD-B0FB-B1CCFA4BC0AD}"/>
              </a:ext>
            </a:extLst>
          </p:cNvPr>
          <p:cNvSpPr>
            <a:spLocks noGrp="1"/>
          </p:cNvSpPr>
          <p:nvPr>
            <p:ph type="sldNum" sz="quarter" idx="12"/>
          </p:nvPr>
        </p:nvSpPr>
        <p:spPr/>
        <p:txBody>
          <a:bodyPr/>
          <a:lstStyle/>
          <a:p>
            <a:fld id="{8D1CBC76-10BC-4E42-94A3-6D535C78C3B8}" type="slidenum">
              <a:rPr lang="en-IN" smtClean="0"/>
              <a:t>‹#›</a:t>
            </a:fld>
            <a:endParaRPr lang="en-IN"/>
          </a:p>
        </p:txBody>
      </p:sp>
    </p:spTree>
    <p:extLst>
      <p:ext uri="{BB962C8B-B14F-4D97-AF65-F5344CB8AC3E}">
        <p14:creationId xmlns:p14="http://schemas.microsoft.com/office/powerpoint/2010/main" val="1827643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D64AA7-6D5A-402E-AD1A-880F2BDB7EE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70D32B6-F9D8-4A43-B52C-336CFAB00A56}"/>
              </a:ext>
            </a:extLst>
          </p:cNvPr>
          <p:cNvSpPr>
            <a:spLocks noGrp="1"/>
          </p:cNvSpPr>
          <p:nvPr>
            <p:ph sz="half" idx="1"/>
          </p:nvPr>
        </p:nvSpPr>
        <p:spPr>
          <a:xfrm>
            <a:off x="812976" y="2019299"/>
            <a:ext cx="4995019" cy="4157663"/>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BF50CDD9-5742-4A34-BA72-7CCA72D914F4}"/>
              </a:ext>
            </a:extLst>
          </p:cNvPr>
          <p:cNvSpPr>
            <a:spLocks noGrp="1"/>
          </p:cNvSpPr>
          <p:nvPr>
            <p:ph sz="half" idx="2"/>
          </p:nvPr>
        </p:nvSpPr>
        <p:spPr>
          <a:xfrm>
            <a:off x="6293718" y="2019299"/>
            <a:ext cx="5027954" cy="4157663"/>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02783AA-D2AB-4385-A91F-870CB6564611}"/>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855AAD9C-5CA2-4DA1-84D3-B1838979F616}"/>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51AB3C7-9574-47BC-932D-782BEE9989DA}"/>
              </a:ext>
            </a:extLst>
          </p:cNvPr>
          <p:cNvSpPr>
            <a:spLocks noGrp="1"/>
          </p:cNvSpPr>
          <p:nvPr>
            <p:ph type="sldNum" sz="quarter" idx="12"/>
          </p:nvPr>
        </p:nvSpPr>
        <p:spPr/>
        <p:txBody>
          <a:bodyPr/>
          <a:lstStyle/>
          <a:p>
            <a:fld id="{8D1CBC76-10BC-4E42-94A3-6D535C78C3B8}" type="slidenum">
              <a:rPr lang="en-IN" smtClean="0"/>
              <a:t>‹#›</a:t>
            </a:fld>
            <a:endParaRPr lang="en-IN"/>
          </a:p>
        </p:txBody>
      </p:sp>
    </p:spTree>
    <p:extLst>
      <p:ext uri="{BB962C8B-B14F-4D97-AF65-F5344CB8AC3E}">
        <p14:creationId xmlns:p14="http://schemas.microsoft.com/office/powerpoint/2010/main" val="12409473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44C468-781B-4BC5-8DEA-B9EF2BF90DD2}"/>
              </a:ext>
            </a:extLst>
          </p:cNvPr>
          <p:cNvSpPr>
            <a:spLocks noGrp="1"/>
          </p:cNvSpPr>
          <p:nvPr>
            <p:ph type="title"/>
          </p:nvPr>
        </p:nvSpPr>
        <p:spPr>
          <a:xfrm>
            <a:off x="811460" y="369168"/>
            <a:ext cx="10458729" cy="1439818"/>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367223F-48E4-491D-AB5D-5FC8A0C566AF}"/>
              </a:ext>
            </a:extLst>
          </p:cNvPr>
          <p:cNvSpPr>
            <a:spLocks noGrp="1"/>
          </p:cNvSpPr>
          <p:nvPr>
            <p:ph type="body" idx="1"/>
          </p:nvPr>
        </p:nvSpPr>
        <p:spPr>
          <a:xfrm>
            <a:off x="800101" y="1843067"/>
            <a:ext cx="5007894" cy="662007"/>
          </a:xfrm>
          <a:prstGeom prst="rect">
            <a:avLst/>
          </a:prstGeo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3D6B764-4B87-42FF-ABAA-69B07B88FF40}"/>
              </a:ext>
            </a:extLst>
          </p:cNvPr>
          <p:cNvSpPr>
            <a:spLocks noGrp="1"/>
          </p:cNvSpPr>
          <p:nvPr>
            <p:ph sz="half" idx="2"/>
          </p:nvPr>
        </p:nvSpPr>
        <p:spPr>
          <a:xfrm>
            <a:off x="800101" y="2505075"/>
            <a:ext cx="5007894" cy="3684588"/>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4357B9-406F-4BF9-B8FB-C53421EEF5A6}"/>
              </a:ext>
            </a:extLst>
          </p:cNvPr>
          <p:cNvSpPr>
            <a:spLocks noGrp="1"/>
          </p:cNvSpPr>
          <p:nvPr>
            <p:ph type="body" sz="quarter" idx="3"/>
          </p:nvPr>
        </p:nvSpPr>
        <p:spPr>
          <a:xfrm>
            <a:off x="6276061" y="1843067"/>
            <a:ext cx="4994128" cy="662007"/>
          </a:xfrm>
          <a:prstGeom prst="rect">
            <a:avLst/>
          </a:prstGeom>
        </p:spPr>
        <p:txBody>
          <a:bodyPr anchor="b">
            <a:normAutofit/>
          </a:bodyPr>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320462B-1939-4DAA-A7DD-6BDC95054A6E}"/>
              </a:ext>
            </a:extLst>
          </p:cNvPr>
          <p:cNvSpPr>
            <a:spLocks noGrp="1"/>
          </p:cNvSpPr>
          <p:nvPr>
            <p:ph sz="quarter" idx="4"/>
          </p:nvPr>
        </p:nvSpPr>
        <p:spPr>
          <a:xfrm>
            <a:off x="6276061" y="2505075"/>
            <a:ext cx="4994128" cy="3684588"/>
          </a:xfrm>
          <a:prstGeom prst="rect">
            <a:avLst/>
          </a:prstGeom>
        </p:spPr>
        <p:txBody>
          <a:bodyPr/>
          <a:lstStyle>
            <a:lvl1pPr>
              <a:defRPr>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076C938B-C4C2-4FA9-85CA-9CD742CD7523}"/>
              </a:ext>
            </a:extLst>
          </p:cNvPr>
          <p:cNvSpPr>
            <a:spLocks noGrp="1"/>
          </p:cNvSpPr>
          <p:nvPr>
            <p:ph type="dt" sz="half" idx="10"/>
          </p:nvPr>
        </p:nvSpPr>
        <p:spPr/>
        <p:txBody>
          <a:bodyPr/>
          <a:lstStyle/>
          <a:p>
            <a:endParaRPr lang="en-IN"/>
          </a:p>
        </p:txBody>
      </p:sp>
      <p:sp>
        <p:nvSpPr>
          <p:cNvPr id="8" name="Footer Placeholder 7">
            <a:extLst>
              <a:ext uri="{FF2B5EF4-FFF2-40B4-BE49-F238E27FC236}">
                <a16:creationId xmlns:a16="http://schemas.microsoft.com/office/drawing/2014/main" id="{11AD8886-0D28-4D49-8D43-151D37E948EE}"/>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172FDDE8-E9F8-4B6C-9A40-829617A7C84D}"/>
              </a:ext>
            </a:extLst>
          </p:cNvPr>
          <p:cNvSpPr>
            <a:spLocks noGrp="1"/>
          </p:cNvSpPr>
          <p:nvPr>
            <p:ph type="sldNum" sz="quarter" idx="12"/>
          </p:nvPr>
        </p:nvSpPr>
        <p:spPr/>
        <p:txBody>
          <a:bodyPr/>
          <a:lstStyle/>
          <a:p>
            <a:fld id="{8D1CBC76-10BC-4E42-94A3-6D535C78C3B8}" type="slidenum">
              <a:rPr lang="en-IN" smtClean="0"/>
              <a:t>‹#›</a:t>
            </a:fld>
            <a:endParaRPr lang="en-IN"/>
          </a:p>
        </p:txBody>
      </p:sp>
    </p:spTree>
    <p:extLst>
      <p:ext uri="{BB962C8B-B14F-4D97-AF65-F5344CB8AC3E}">
        <p14:creationId xmlns:p14="http://schemas.microsoft.com/office/powerpoint/2010/main" val="2074088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AE3D8-6C35-428B-B2F2-251FDE10BD20}"/>
              </a:ext>
            </a:extLst>
          </p:cNvPr>
          <p:cNvSpPr>
            <a:spLocks noGrp="1"/>
          </p:cNvSpPr>
          <p:nvPr>
            <p:ph type="title"/>
          </p:nvPr>
        </p:nvSpPr>
        <p:spPr>
          <a:xfrm>
            <a:off x="800100" y="983769"/>
            <a:ext cx="10094770" cy="1180574"/>
          </a:xfrm>
          <a:solidFill>
            <a:schemeClr val="accent1">
              <a:lumMod val="20000"/>
              <a:lumOff val="80000"/>
            </a:schemeClr>
          </a:solidFill>
          <a:effectLst>
            <a:outerShdw dist="165100" dir="18900000" algn="bl" rotWithShape="0">
              <a:prstClr val="black"/>
            </a:outerShdw>
          </a:effectLst>
        </p:spPr>
        <p:txBody>
          <a:bodyPr/>
          <a:lstStyle>
            <a:lvl1pPr marL="182880">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4F0B8015-E11A-42CA-AE88-7BD73F87E566}"/>
              </a:ext>
            </a:extLst>
          </p:cNvPr>
          <p:cNvSpPr>
            <a:spLocks noGrp="1"/>
          </p:cNvSpPr>
          <p:nvPr>
            <p:ph type="dt" sz="half" idx="10"/>
          </p:nvPr>
        </p:nvSpPr>
        <p:spPr/>
        <p:txBody>
          <a:bodyPr/>
          <a:lstStyle/>
          <a:p>
            <a:endParaRPr lang="en-IN"/>
          </a:p>
        </p:txBody>
      </p:sp>
      <p:sp>
        <p:nvSpPr>
          <p:cNvPr id="4" name="Footer Placeholder 3">
            <a:extLst>
              <a:ext uri="{FF2B5EF4-FFF2-40B4-BE49-F238E27FC236}">
                <a16:creationId xmlns:a16="http://schemas.microsoft.com/office/drawing/2014/main" id="{07309078-34CA-45CD-B479-03906A265C6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B0D03258-F989-47B2-A643-A60CD8A77BC8}"/>
              </a:ext>
            </a:extLst>
          </p:cNvPr>
          <p:cNvSpPr>
            <a:spLocks noGrp="1"/>
          </p:cNvSpPr>
          <p:nvPr>
            <p:ph type="sldNum" sz="quarter" idx="12"/>
          </p:nvPr>
        </p:nvSpPr>
        <p:spPr/>
        <p:txBody>
          <a:bodyPr/>
          <a:lstStyle/>
          <a:p>
            <a:fld id="{8D1CBC76-10BC-4E42-94A3-6D535C78C3B8}" type="slidenum">
              <a:rPr lang="en-IN" smtClean="0"/>
              <a:t>‹#›</a:t>
            </a:fld>
            <a:endParaRPr lang="en-IN"/>
          </a:p>
        </p:txBody>
      </p:sp>
    </p:spTree>
    <p:extLst>
      <p:ext uri="{BB962C8B-B14F-4D97-AF65-F5344CB8AC3E}">
        <p14:creationId xmlns:p14="http://schemas.microsoft.com/office/powerpoint/2010/main" val="25735216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7DA2F31-48B6-40CE-A364-3CE73FD859B4}"/>
              </a:ext>
            </a:extLst>
          </p:cNvPr>
          <p:cNvSpPr>
            <a:spLocks noGrp="1"/>
          </p:cNvSpPr>
          <p:nvPr>
            <p:ph type="dt" sz="half" idx="10"/>
          </p:nvPr>
        </p:nvSpPr>
        <p:spPr/>
        <p:txBody>
          <a:bodyPr/>
          <a:lstStyle/>
          <a:p>
            <a:endParaRPr lang="en-IN"/>
          </a:p>
        </p:txBody>
      </p:sp>
      <p:sp>
        <p:nvSpPr>
          <p:cNvPr id="3" name="Footer Placeholder 2">
            <a:extLst>
              <a:ext uri="{FF2B5EF4-FFF2-40B4-BE49-F238E27FC236}">
                <a16:creationId xmlns:a16="http://schemas.microsoft.com/office/drawing/2014/main" id="{117EEA00-F166-41EB-9331-CA99BB70F02D}"/>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63BB051F-F8FC-4FF6-9783-45F9FE7AC302}"/>
              </a:ext>
            </a:extLst>
          </p:cNvPr>
          <p:cNvSpPr>
            <a:spLocks noGrp="1"/>
          </p:cNvSpPr>
          <p:nvPr>
            <p:ph type="sldNum" sz="quarter" idx="12"/>
          </p:nvPr>
        </p:nvSpPr>
        <p:spPr/>
        <p:txBody>
          <a:bodyPr/>
          <a:lstStyle/>
          <a:p>
            <a:fld id="{8D1CBC76-10BC-4E42-94A3-6D535C78C3B8}" type="slidenum">
              <a:rPr lang="en-IN" smtClean="0"/>
              <a:t>‹#›</a:t>
            </a:fld>
            <a:endParaRPr lang="en-IN"/>
          </a:p>
        </p:txBody>
      </p:sp>
    </p:spTree>
    <p:extLst>
      <p:ext uri="{BB962C8B-B14F-4D97-AF65-F5344CB8AC3E}">
        <p14:creationId xmlns:p14="http://schemas.microsoft.com/office/powerpoint/2010/main" val="35044488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72BB21-1806-42A5-A1E2-A6F29ABADAE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D931B358-AED4-DD31-377A-93822AAE91B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D7D3946-91E9-AA98-369B-EF9F17458FCF}"/>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7B47CED3-F6F4-E604-333C-48EB28E8AB6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06C7B7A-F363-6CC2-C5D9-A944A5238CB9}"/>
              </a:ext>
            </a:extLst>
          </p:cNvPr>
          <p:cNvSpPr>
            <a:spLocks noGrp="1"/>
          </p:cNvSpPr>
          <p:nvPr>
            <p:ph type="sldNum" sz="quarter" idx="12"/>
          </p:nvPr>
        </p:nvSpPr>
        <p:spPr/>
        <p:txBody>
          <a:bodyPr/>
          <a:lstStyle/>
          <a:p>
            <a:fld id="{8D1CBC76-10BC-4E42-94A3-6D535C78C3B8}" type="slidenum">
              <a:rPr lang="en-IN" smtClean="0"/>
              <a:t>‹#›</a:t>
            </a:fld>
            <a:endParaRPr lang="en-IN"/>
          </a:p>
        </p:txBody>
      </p:sp>
    </p:spTree>
    <p:extLst>
      <p:ext uri="{BB962C8B-B14F-4D97-AF65-F5344CB8AC3E}">
        <p14:creationId xmlns:p14="http://schemas.microsoft.com/office/powerpoint/2010/main" val="292573258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508635-A5AF-48F4-8CD2-FB0E01113904}"/>
              </a:ext>
            </a:extLst>
          </p:cNvPr>
          <p:cNvSpPr>
            <a:spLocks noGrp="1"/>
          </p:cNvSpPr>
          <p:nvPr>
            <p:ph type="title"/>
          </p:nvPr>
        </p:nvSpPr>
        <p:spPr>
          <a:xfrm>
            <a:off x="839788" y="987425"/>
            <a:ext cx="3932237" cy="1600200"/>
          </a:xfrm>
        </p:spPr>
        <p:txBody>
          <a:bodyPr anchor="t">
            <a:normAutofit/>
          </a:bodyPr>
          <a:lstStyle>
            <a:lvl1pPr>
              <a:defRPr sz="2800" b="1">
                <a:latin typeface="+mn-lt"/>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E6E15E0E-DCC0-4781-A608-962B1241B5AA}"/>
              </a:ext>
            </a:extLst>
          </p:cNvPr>
          <p:cNvSpPr>
            <a:spLocks noGrp="1"/>
          </p:cNvSpPr>
          <p:nvPr>
            <p:ph idx="1"/>
          </p:nvPr>
        </p:nvSpPr>
        <p:spPr>
          <a:xfrm>
            <a:off x="5309826" y="987425"/>
            <a:ext cx="6045562"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121F43E-3D50-4A1C-A289-B3D0DD0E710F}"/>
              </a:ext>
            </a:extLst>
          </p:cNvPr>
          <p:cNvSpPr>
            <a:spLocks noGrp="1"/>
          </p:cNvSpPr>
          <p:nvPr>
            <p:ph type="body" sz="half" idx="2"/>
          </p:nvPr>
        </p:nvSpPr>
        <p:spPr>
          <a:xfrm>
            <a:off x="839788" y="2743200"/>
            <a:ext cx="3932237" cy="3127376"/>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E70E3A-6639-4EA0-8305-C1899DAB49EB}"/>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5B6AFD57-4189-42FB-B29E-96366E51B44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AF5E2EC-8483-4FBC-9D29-C19025FA8F97}"/>
              </a:ext>
            </a:extLst>
          </p:cNvPr>
          <p:cNvSpPr>
            <a:spLocks noGrp="1"/>
          </p:cNvSpPr>
          <p:nvPr>
            <p:ph type="sldNum" sz="quarter" idx="12"/>
          </p:nvPr>
        </p:nvSpPr>
        <p:spPr/>
        <p:txBody>
          <a:bodyPr/>
          <a:lstStyle/>
          <a:p>
            <a:fld id="{8D1CBC76-10BC-4E42-94A3-6D535C78C3B8}" type="slidenum">
              <a:rPr lang="en-IN" smtClean="0"/>
              <a:t>‹#›</a:t>
            </a:fld>
            <a:endParaRPr lang="en-IN"/>
          </a:p>
        </p:txBody>
      </p:sp>
    </p:spTree>
    <p:extLst>
      <p:ext uri="{BB962C8B-B14F-4D97-AF65-F5344CB8AC3E}">
        <p14:creationId xmlns:p14="http://schemas.microsoft.com/office/powerpoint/2010/main" val="149518698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5CE581-A090-4AE9-9965-B06BDB52BD95}"/>
              </a:ext>
            </a:extLst>
          </p:cNvPr>
          <p:cNvSpPr>
            <a:spLocks noGrp="1"/>
          </p:cNvSpPr>
          <p:nvPr>
            <p:ph type="title"/>
          </p:nvPr>
        </p:nvSpPr>
        <p:spPr>
          <a:xfrm>
            <a:off x="839788" y="987425"/>
            <a:ext cx="3932237" cy="1600200"/>
          </a:xfrm>
        </p:spPr>
        <p:txBody>
          <a:bodyPr anchor="t">
            <a:normAutofit/>
          </a:bodyPr>
          <a:lstStyle>
            <a:lvl1pPr>
              <a:defRPr sz="2800" b="1">
                <a:latin typeface="+mn-lt"/>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9839DEF4-262F-4ACF-9B29-3D4B819E7065}"/>
              </a:ext>
            </a:extLst>
          </p:cNvPr>
          <p:cNvSpPr>
            <a:spLocks noGrp="1" noChangeAspect="1"/>
          </p:cNvSpPr>
          <p:nvPr>
            <p:ph type="pic" idx="1"/>
          </p:nvPr>
        </p:nvSpPr>
        <p:spPr>
          <a:xfrm>
            <a:off x="5353969" y="987425"/>
            <a:ext cx="5694503" cy="4873625"/>
          </a:xfrm>
          <a:prstGeom prst="rect">
            <a:avLst/>
          </a:prstGeo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a:extLst>
              <a:ext uri="{FF2B5EF4-FFF2-40B4-BE49-F238E27FC236}">
                <a16:creationId xmlns:a16="http://schemas.microsoft.com/office/drawing/2014/main" id="{04ED7CBB-7A6F-441E-9072-2494B952FA8B}"/>
              </a:ext>
            </a:extLst>
          </p:cNvPr>
          <p:cNvSpPr>
            <a:spLocks noGrp="1"/>
          </p:cNvSpPr>
          <p:nvPr>
            <p:ph type="body" sz="half" idx="2"/>
          </p:nvPr>
        </p:nvSpPr>
        <p:spPr>
          <a:xfrm>
            <a:off x="839788" y="2743200"/>
            <a:ext cx="3932237" cy="3127376"/>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2159692-77BE-4A7D-AA70-635007A6E92C}"/>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FBB9A4DA-63AF-4D6A-98DB-E1D0AC741E5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76B7958-B19B-4C23-A82F-DD4E4B912B29}"/>
              </a:ext>
            </a:extLst>
          </p:cNvPr>
          <p:cNvSpPr>
            <a:spLocks noGrp="1"/>
          </p:cNvSpPr>
          <p:nvPr>
            <p:ph type="sldNum" sz="quarter" idx="12"/>
          </p:nvPr>
        </p:nvSpPr>
        <p:spPr/>
        <p:txBody>
          <a:bodyPr/>
          <a:lstStyle/>
          <a:p>
            <a:fld id="{8D1CBC76-10BC-4E42-94A3-6D535C78C3B8}" type="slidenum">
              <a:rPr lang="en-IN" smtClean="0"/>
              <a:t>‹#›</a:t>
            </a:fld>
            <a:endParaRPr lang="en-IN"/>
          </a:p>
        </p:txBody>
      </p:sp>
    </p:spTree>
    <p:extLst>
      <p:ext uri="{BB962C8B-B14F-4D97-AF65-F5344CB8AC3E}">
        <p14:creationId xmlns:p14="http://schemas.microsoft.com/office/powerpoint/2010/main" val="95588321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958AD-1CAD-45B3-B83D-DC9D33CD613F}"/>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9153F2E-0397-4423-8A88-D0059DEAF0CE}"/>
              </a:ext>
            </a:extLst>
          </p:cNvPr>
          <p:cNvSpPr>
            <a:spLocks noGrp="1"/>
          </p:cNvSpPr>
          <p:nvPr>
            <p:ph type="body" orient="vert" idx="1"/>
          </p:nvPr>
        </p:nvSpPr>
        <p:spPr>
          <a:xfrm>
            <a:off x="808662" y="2019299"/>
            <a:ext cx="10357666" cy="4114801"/>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227ADDE1-7025-4FA9-822D-481685085490}"/>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6B2A73E0-F328-46DC-98BE-CA0981F75A3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4652226-010C-494F-8BE8-BF91F3553DD5}"/>
              </a:ext>
            </a:extLst>
          </p:cNvPr>
          <p:cNvSpPr>
            <a:spLocks noGrp="1"/>
          </p:cNvSpPr>
          <p:nvPr>
            <p:ph type="sldNum" sz="quarter" idx="12"/>
          </p:nvPr>
        </p:nvSpPr>
        <p:spPr/>
        <p:txBody>
          <a:bodyPr/>
          <a:lstStyle/>
          <a:p>
            <a:fld id="{8D1CBC76-10BC-4E42-94A3-6D535C78C3B8}" type="slidenum">
              <a:rPr lang="en-IN" smtClean="0"/>
              <a:t>‹#›</a:t>
            </a:fld>
            <a:endParaRPr lang="en-IN"/>
          </a:p>
        </p:txBody>
      </p:sp>
      <p:grpSp>
        <p:nvGrpSpPr>
          <p:cNvPr id="7" name="Group 6">
            <a:extLst>
              <a:ext uri="{FF2B5EF4-FFF2-40B4-BE49-F238E27FC236}">
                <a16:creationId xmlns:a16="http://schemas.microsoft.com/office/drawing/2014/main" id="{9F89E9C4-9D18-4529-BC0C-68EAE507CDF8}"/>
              </a:ext>
            </a:extLst>
          </p:cNvPr>
          <p:cNvGrpSpPr/>
          <p:nvPr/>
        </p:nvGrpSpPr>
        <p:grpSpPr>
          <a:xfrm flipH="1" flipV="1">
            <a:off x="0" y="3551521"/>
            <a:ext cx="567782" cy="3306479"/>
            <a:chOff x="11619770" y="-2005"/>
            <a:chExt cx="567782" cy="3306479"/>
          </a:xfrm>
        </p:grpSpPr>
        <p:sp>
          <p:nvSpPr>
            <p:cNvPr id="8" name="Freeform: Shape 7">
              <a:extLst>
                <a:ext uri="{FF2B5EF4-FFF2-40B4-BE49-F238E27FC236}">
                  <a16:creationId xmlns:a16="http://schemas.microsoft.com/office/drawing/2014/main" id="{D7DF5937-0C03-4786-AB62-3CF7CECB92D6}"/>
                </a:ext>
              </a:extLst>
            </p:cNvPr>
            <p:cNvSpPr/>
            <p:nvPr/>
          </p:nvSpPr>
          <p:spPr>
            <a:xfrm flipV="1">
              <a:off x="11619770" y="373807"/>
              <a:ext cx="526228" cy="2930667"/>
            </a:xfrm>
            <a:custGeom>
              <a:avLst/>
              <a:gdLst/>
              <a:ahLst/>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a:extLst>
                <a:ext uri="{FF2B5EF4-FFF2-40B4-BE49-F238E27FC236}">
                  <a16:creationId xmlns:a16="http://schemas.microsoft.com/office/drawing/2014/main" id="{E9AD93DB-2DB0-4B2D-884B-6EC45344325B}"/>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grpSp>
    </p:spTree>
    <p:extLst>
      <p:ext uri="{BB962C8B-B14F-4D97-AF65-F5344CB8AC3E}">
        <p14:creationId xmlns:p14="http://schemas.microsoft.com/office/powerpoint/2010/main" val="29493285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9C635D0-31D9-44E1-911D-F7D5D5400992}"/>
              </a:ext>
            </a:extLst>
          </p:cNvPr>
          <p:cNvSpPr>
            <a:spLocks noGrp="1"/>
          </p:cNvSpPr>
          <p:nvPr>
            <p:ph type="title" orient="vert"/>
          </p:nvPr>
        </p:nvSpPr>
        <p:spPr>
          <a:xfrm>
            <a:off x="8853914" y="624313"/>
            <a:ext cx="2537986" cy="5509787"/>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67F9230-1FA4-439D-A800-B5F006F07C0D}"/>
              </a:ext>
            </a:extLst>
          </p:cNvPr>
          <p:cNvSpPr>
            <a:spLocks noGrp="1"/>
          </p:cNvSpPr>
          <p:nvPr>
            <p:ph type="body" orient="vert" idx="1"/>
          </p:nvPr>
        </p:nvSpPr>
        <p:spPr>
          <a:xfrm>
            <a:off x="800100" y="624313"/>
            <a:ext cx="7816542" cy="5509787"/>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05AB2A3-7055-43AF-8BAB-0A9B7444867A}"/>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EE9A1821-A311-49CD-BCB4-B4BC8866101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637C6A8-813A-486A-AA90-AB28935F2B4F}"/>
              </a:ext>
            </a:extLst>
          </p:cNvPr>
          <p:cNvSpPr>
            <a:spLocks noGrp="1"/>
          </p:cNvSpPr>
          <p:nvPr>
            <p:ph type="sldNum" sz="quarter" idx="12"/>
          </p:nvPr>
        </p:nvSpPr>
        <p:spPr/>
        <p:txBody>
          <a:bodyPr/>
          <a:lstStyle/>
          <a:p>
            <a:fld id="{8D1CBC76-10BC-4E42-94A3-6D535C78C3B8}" type="slidenum">
              <a:rPr lang="en-IN" smtClean="0"/>
              <a:t>‹#›</a:t>
            </a:fld>
            <a:endParaRPr lang="en-IN"/>
          </a:p>
        </p:txBody>
      </p:sp>
      <p:grpSp>
        <p:nvGrpSpPr>
          <p:cNvPr id="7" name="Group 6">
            <a:extLst>
              <a:ext uri="{FF2B5EF4-FFF2-40B4-BE49-F238E27FC236}">
                <a16:creationId xmlns:a16="http://schemas.microsoft.com/office/drawing/2014/main" id="{F38C7A17-06CC-442C-A876-A51B2B556508}"/>
              </a:ext>
            </a:extLst>
          </p:cNvPr>
          <p:cNvGrpSpPr/>
          <p:nvPr/>
        </p:nvGrpSpPr>
        <p:grpSpPr>
          <a:xfrm flipH="1" flipV="1">
            <a:off x="0" y="3551521"/>
            <a:ext cx="567782" cy="3306479"/>
            <a:chOff x="11619770" y="-2005"/>
            <a:chExt cx="567782" cy="3306479"/>
          </a:xfrm>
        </p:grpSpPr>
        <p:sp>
          <p:nvSpPr>
            <p:cNvPr id="8" name="Freeform: Shape 7">
              <a:extLst>
                <a:ext uri="{FF2B5EF4-FFF2-40B4-BE49-F238E27FC236}">
                  <a16:creationId xmlns:a16="http://schemas.microsoft.com/office/drawing/2014/main" id="{54C1798A-2980-4F34-8355-7BCB6B295322}"/>
                </a:ext>
              </a:extLst>
            </p:cNvPr>
            <p:cNvSpPr/>
            <p:nvPr/>
          </p:nvSpPr>
          <p:spPr>
            <a:xfrm flipV="1">
              <a:off x="11619770" y="373807"/>
              <a:ext cx="526228" cy="2930667"/>
            </a:xfrm>
            <a:custGeom>
              <a:avLst/>
              <a:gdLst/>
              <a:ahLst/>
              <a:cxnLst/>
              <a:rect l="l" t="t" r="r" b="b"/>
              <a:pathLst>
                <a:path w="757287" h="3694096">
                  <a:moveTo>
                    <a:pt x="757287" y="3694096"/>
                  </a:moveTo>
                  <a:lnTo>
                    <a:pt x="757287" y="0"/>
                  </a:lnTo>
                  <a:lnTo>
                    <a:pt x="0" y="0"/>
                  </a:lnTo>
                  <a:lnTo>
                    <a:pt x="0" y="3686094"/>
                  </a:lnTo>
                  <a:close/>
                </a:path>
              </a:pathLst>
            </a:custGeom>
            <a:blipFill dpi="0" rotWithShape="1">
              <a:blip r:embed="rId2">
                <a:extLst>
                  <a:ext uri="{96DAC541-7B7A-43D3-8B79-37D633B846F1}">
                    <asvg:svgBlip xmlns:asvg="http://schemas.microsoft.com/office/drawing/2016/SVG/main" r:embed="rId3"/>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a:extLst>
                <a:ext uri="{FF2B5EF4-FFF2-40B4-BE49-F238E27FC236}">
                  <a16:creationId xmlns:a16="http://schemas.microsoft.com/office/drawing/2014/main" id="{59D7542C-E4AE-488F-BC75-2E7ED83910CE}"/>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grpSp>
    </p:spTree>
    <p:extLst>
      <p:ext uri="{BB962C8B-B14F-4D97-AF65-F5344CB8AC3E}">
        <p14:creationId xmlns:p14="http://schemas.microsoft.com/office/powerpoint/2010/main" val="429020990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2" name="Content Placeholder 2"/>
          <p:cNvSpPr>
            <a:spLocks noGrp="1"/>
          </p:cNvSpPr>
          <p:nvPr>
            <p:ph sz="quarter" idx="13"/>
          </p:nvPr>
        </p:nvSpPr>
        <p:spPr>
          <a:xfrm>
            <a:off x="913774" y="2367092"/>
            <a:ext cx="10363826" cy="342410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8D1CBC76-10BC-4E42-94A3-6D535C78C3B8}" type="slidenum">
              <a:rPr lang="en-IN" smtClean="0"/>
              <a:t>‹#›</a:t>
            </a:fld>
            <a:endParaRPr lang="en-IN"/>
          </a:p>
        </p:txBody>
      </p:sp>
    </p:spTree>
    <p:extLst>
      <p:ext uri="{BB962C8B-B14F-4D97-AF65-F5344CB8AC3E}">
        <p14:creationId xmlns:p14="http://schemas.microsoft.com/office/powerpoint/2010/main" val="3576041343"/>
      </p:ext>
    </p:extLst>
  </p:cSld>
  <p:clrMapOvr>
    <a:masterClrMapping/>
  </p:clrMapOvr>
  <p:transition spd="slow">
    <p:wipe/>
  </p:transition>
  <p:hf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A18A9D-459B-10B3-89D0-342668BF841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929D37EB-1394-12DA-5419-B7719B3EC43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0C92204-2B3B-A9F9-A57D-5548497B0ABA}"/>
              </a:ext>
            </a:extLst>
          </p:cNvPr>
          <p:cNvSpPr>
            <a:spLocks noGrp="1"/>
          </p:cNvSpPr>
          <p:nvPr>
            <p:ph type="dt" sz="half" idx="10"/>
          </p:nvPr>
        </p:nvSpPr>
        <p:spPr/>
        <p:txBody>
          <a:bodyPr/>
          <a:lstStyle/>
          <a:p>
            <a:endParaRPr lang="en-IN"/>
          </a:p>
        </p:txBody>
      </p:sp>
      <p:sp>
        <p:nvSpPr>
          <p:cNvPr id="5" name="Footer Placeholder 4">
            <a:extLst>
              <a:ext uri="{FF2B5EF4-FFF2-40B4-BE49-F238E27FC236}">
                <a16:creationId xmlns:a16="http://schemas.microsoft.com/office/drawing/2014/main" id="{8ADBD4E0-72E3-C873-E071-BFA94C80F48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A757ED8-6F9F-22B9-7655-94C870322D34}"/>
              </a:ext>
            </a:extLst>
          </p:cNvPr>
          <p:cNvSpPr>
            <a:spLocks noGrp="1"/>
          </p:cNvSpPr>
          <p:nvPr>
            <p:ph type="sldNum" sz="quarter" idx="12"/>
          </p:nvPr>
        </p:nvSpPr>
        <p:spPr/>
        <p:txBody>
          <a:bodyPr/>
          <a:lstStyle/>
          <a:p>
            <a:fld id="{8D1CBC76-10BC-4E42-94A3-6D535C78C3B8}" type="slidenum">
              <a:rPr lang="en-IN" smtClean="0"/>
              <a:t>‹#›</a:t>
            </a:fld>
            <a:endParaRPr lang="en-IN"/>
          </a:p>
        </p:txBody>
      </p:sp>
    </p:spTree>
    <p:extLst>
      <p:ext uri="{BB962C8B-B14F-4D97-AF65-F5344CB8AC3E}">
        <p14:creationId xmlns:p14="http://schemas.microsoft.com/office/powerpoint/2010/main" val="35734024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8A2852-FD13-847C-20C5-3FC44B9461CA}"/>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5207AA5-D441-8A41-0E23-F91066C4C7E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439E48C-B903-D73E-3740-F5A266B385A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94AFCC6-23DD-7656-D39F-FFB78BE9D25D}"/>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7A39049D-62F1-1EA2-713C-29E7D71CB9B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6B810E55-7195-E536-A6CF-0411AAC75800}"/>
              </a:ext>
            </a:extLst>
          </p:cNvPr>
          <p:cNvSpPr>
            <a:spLocks noGrp="1"/>
          </p:cNvSpPr>
          <p:nvPr>
            <p:ph type="sldNum" sz="quarter" idx="12"/>
          </p:nvPr>
        </p:nvSpPr>
        <p:spPr/>
        <p:txBody>
          <a:bodyPr/>
          <a:lstStyle/>
          <a:p>
            <a:fld id="{8D1CBC76-10BC-4E42-94A3-6D535C78C3B8}" type="slidenum">
              <a:rPr lang="en-IN" smtClean="0"/>
              <a:t>‹#›</a:t>
            </a:fld>
            <a:endParaRPr lang="en-IN"/>
          </a:p>
        </p:txBody>
      </p:sp>
    </p:spTree>
    <p:extLst>
      <p:ext uri="{BB962C8B-B14F-4D97-AF65-F5344CB8AC3E}">
        <p14:creationId xmlns:p14="http://schemas.microsoft.com/office/powerpoint/2010/main" val="8167509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69658-D1F7-7643-D5B9-357BEAFBA8F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AE4EE9C-1F12-7D4D-315A-4ED7B68F53C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BEBFD81-87C9-9B3C-1F2B-59A59F53C02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A2BC0DD2-6B81-3591-6F3C-293A64336BC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06F8796-9E60-4D92-067C-774560CD95C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4B83B6C7-C2AA-07EF-4715-C6AF57983EBE}"/>
              </a:ext>
            </a:extLst>
          </p:cNvPr>
          <p:cNvSpPr>
            <a:spLocks noGrp="1"/>
          </p:cNvSpPr>
          <p:nvPr>
            <p:ph type="dt" sz="half" idx="10"/>
          </p:nvPr>
        </p:nvSpPr>
        <p:spPr/>
        <p:txBody>
          <a:bodyPr/>
          <a:lstStyle/>
          <a:p>
            <a:endParaRPr lang="en-IN"/>
          </a:p>
        </p:txBody>
      </p:sp>
      <p:sp>
        <p:nvSpPr>
          <p:cNvPr id="8" name="Footer Placeholder 7">
            <a:extLst>
              <a:ext uri="{FF2B5EF4-FFF2-40B4-BE49-F238E27FC236}">
                <a16:creationId xmlns:a16="http://schemas.microsoft.com/office/drawing/2014/main" id="{589DD682-18AC-8D4D-1A14-4A290C134A36}"/>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2E1F80E-2FEE-8538-0B44-0A5B9EF6ABE9}"/>
              </a:ext>
            </a:extLst>
          </p:cNvPr>
          <p:cNvSpPr>
            <a:spLocks noGrp="1"/>
          </p:cNvSpPr>
          <p:nvPr>
            <p:ph type="sldNum" sz="quarter" idx="12"/>
          </p:nvPr>
        </p:nvSpPr>
        <p:spPr/>
        <p:txBody>
          <a:bodyPr/>
          <a:lstStyle/>
          <a:p>
            <a:fld id="{8D1CBC76-10BC-4E42-94A3-6D535C78C3B8}" type="slidenum">
              <a:rPr lang="en-IN" smtClean="0"/>
              <a:t>‹#›</a:t>
            </a:fld>
            <a:endParaRPr lang="en-IN"/>
          </a:p>
        </p:txBody>
      </p:sp>
    </p:spTree>
    <p:extLst>
      <p:ext uri="{BB962C8B-B14F-4D97-AF65-F5344CB8AC3E}">
        <p14:creationId xmlns:p14="http://schemas.microsoft.com/office/powerpoint/2010/main" val="8178393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9D7BE6-BDAF-1E36-CE28-C03A7145BFD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EDBAA629-F1C0-6020-329F-5E8AA5818244}"/>
              </a:ext>
            </a:extLst>
          </p:cNvPr>
          <p:cNvSpPr>
            <a:spLocks noGrp="1"/>
          </p:cNvSpPr>
          <p:nvPr>
            <p:ph type="dt" sz="half" idx="10"/>
          </p:nvPr>
        </p:nvSpPr>
        <p:spPr/>
        <p:txBody>
          <a:bodyPr/>
          <a:lstStyle/>
          <a:p>
            <a:endParaRPr lang="en-IN"/>
          </a:p>
        </p:txBody>
      </p:sp>
      <p:sp>
        <p:nvSpPr>
          <p:cNvPr id="4" name="Footer Placeholder 3">
            <a:extLst>
              <a:ext uri="{FF2B5EF4-FFF2-40B4-BE49-F238E27FC236}">
                <a16:creationId xmlns:a16="http://schemas.microsoft.com/office/drawing/2014/main" id="{57EABDBB-8E89-8C3A-208C-B78B1E582697}"/>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3EBD56F-D572-1656-5006-E56F059806FE}"/>
              </a:ext>
            </a:extLst>
          </p:cNvPr>
          <p:cNvSpPr>
            <a:spLocks noGrp="1"/>
          </p:cNvSpPr>
          <p:nvPr>
            <p:ph type="sldNum" sz="quarter" idx="12"/>
          </p:nvPr>
        </p:nvSpPr>
        <p:spPr/>
        <p:txBody>
          <a:bodyPr/>
          <a:lstStyle/>
          <a:p>
            <a:fld id="{8D1CBC76-10BC-4E42-94A3-6D535C78C3B8}" type="slidenum">
              <a:rPr lang="en-IN" smtClean="0"/>
              <a:t>‹#›</a:t>
            </a:fld>
            <a:endParaRPr lang="en-IN"/>
          </a:p>
        </p:txBody>
      </p:sp>
    </p:spTree>
    <p:extLst>
      <p:ext uri="{BB962C8B-B14F-4D97-AF65-F5344CB8AC3E}">
        <p14:creationId xmlns:p14="http://schemas.microsoft.com/office/powerpoint/2010/main" val="1653584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EDBADC7-236C-8CDE-F536-D0566FC55265}"/>
              </a:ext>
            </a:extLst>
          </p:cNvPr>
          <p:cNvSpPr>
            <a:spLocks noGrp="1"/>
          </p:cNvSpPr>
          <p:nvPr>
            <p:ph type="dt" sz="half" idx="10"/>
          </p:nvPr>
        </p:nvSpPr>
        <p:spPr/>
        <p:txBody>
          <a:bodyPr/>
          <a:lstStyle/>
          <a:p>
            <a:endParaRPr lang="en-IN"/>
          </a:p>
        </p:txBody>
      </p:sp>
      <p:sp>
        <p:nvSpPr>
          <p:cNvPr id="3" name="Footer Placeholder 2">
            <a:extLst>
              <a:ext uri="{FF2B5EF4-FFF2-40B4-BE49-F238E27FC236}">
                <a16:creationId xmlns:a16="http://schemas.microsoft.com/office/drawing/2014/main" id="{6CBB1D85-A9AC-40FB-B4DA-5E1D837923C2}"/>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8E909D49-5F81-55E2-40FE-67F4111FF02C}"/>
              </a:ext>
            </a:extLst>
          </p:cNvPr>
          <p:cNvSpPr>
            <a:spLocks noGrp="1"/>
          </p:cNvSpPr>
          <p:nvPr>
            <p:ph type="sldNum" sz="quarter" idx="12"/>
          </p:nvPr>
        </p:nvSpPr>
        <p:spPr/>
        <p:txBody>
          <a:bodyPr/>
          <a:lstStyle/>
          <a:p>
            <a:fld id="{8D1CBC76-10BC-4E42-94A3-6D535C78C3B8}" type="slidenum">
              <a:rPr lang="en-IN" smtClean="0"/>
              <a:t>‹#›</a:t>
            </a:fld>
            <a:endParaRPr lang="en-IN"/>
          </a:p>
        </p:txBody>
      </p:sp>
    </p:spTree>
    <p:extLst>
      <p:ext uri="{BB962C8B-B14F-4D97-AF65-F5344CB8AC3E}">
        <p14:creationId xmlns:p14="http://schemas.microsoft.com/office/powerpoint/2010/main" val="2782574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A4B02-BBB2-9B10-B951-4CF13E38F57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F96D6D6A-C880-6E6F-4E3C-DCE2671E481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94A28802-155F-D4A9-CC80-F5597A540DC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432914-53E9-0524-D06F-0A70F96F30A7}"/>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1DB829BD-7D25-1B35-E4E4-5DAADFCA412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6D3945C-3F88-999E-2580-21C275263AAB}"/>
              </a:ext>
            </a:extLst>
          </p:cNvPr>
          <p:cNvSpPr>
            <a:spLocks noGrp="1"/>
          </p:cNvSpPr>
          <p:nvPr>
            <p:ph type="sldNum" sz="quarter" idx="12"/>
          </p:nvPr>
        </p:nvSpPr>
        <p:spPr/>
        <p:txBody>
          <a:bodyPr/>
          <a:lstStyle/>
          <a:p>
            <a:fld id="{8D1CBC76-10BC-4E42-94A3-6D535C78C3B8}" type="slidenum">
              <a:rPr lang="en-IN" smtClean="0"/>
              <a:t>‹#›</a:t>
            </a:fld>
            <a:endParaRPr lang="en-IN"/>
          </a:p>
        </p:txBody>
      </p:sp>
    </p:spTree>
    <p:extLst>
      <p:ext uri="{BB962C8B-B14F-4D97-AF65-F5344CB8AC3E}">
        <p14:creationId xmlns:p14="http://schemas.microsoft.com/office/powerpoint/2010/main" val="7607247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222F9C-1A64-5E30-BC51-FE42412C5BF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A2E2854F-ACCD-7B20-9F7F-C8E490747DE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80CEAFA-0344-3FE5-BAC9-C93DC468C29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A4935D4-87BA-D107-7522-7780CF77B02B}"/>
              </a:ext>
            </a:extLst>
          </p:cNvPr>
          <p:cNvSpPr>
            <a:spLocks noGrp="1"/>
          </p:cNvSpPr>
          <p:nvPr>
            <p:ph type="dt" sz="half" idx="10"/>
          </p:nvPr>
        </p:nvSpPr>
        <p:spPr/>
        <p:txBody>
          <a:bodyPr/>
          <a:lstStyle/>
          <a:p>
            <a:endParaRPr lang="en-IN"/>
          </a:p>
        </p:txBody>
      </p:sp>
      <p:sp>
        <p:nvSpPr>
          <p:cNvPr id="6" name="Footer Placeholder 5">
            <a:extLst>
              <a:ext uri="{FF2B5EF4-FFF2-40B4-BE49-F238E27FC236}">
                <a16:creationId xmlns:a16="http://schemas.microsoft.com/office/drawing/2014/main" id="{C2FBB02C-2146-5754-CA25-028FF5C7A76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3319B49-7F76-D78B-461D-071EE723403D}"/>
              </a:ext>
            </a:extLst>
          </p:cNvPr>
          <p:cNvSpPr>
            <a:spLocks noGrp="1"/>
          </p:cNvSpPr>
          <p:nvPr>
            <p:ph type="sldNum" sz="quarter" idx="12"/>
          </p:nvPr>
        </p:nvSpPr>
        <p:spPr/>
        <p:txBody>
          <a:bodyPr/>
          <a:lstStyle/>
          <a:p>
            <a:fld id="{8D1CBC76-10BC-4E42-94A3-6D535C78C3B8}" type="slidenum">
              <a:rPr lang="en-IN" smtClean="0"/>
              <a:t>‹#›</a:t>
            </a:fld>
            <a:endParaRPr lang="en-IN"/>
          </a:p>
        </p:txBody>
      </p:sp>
    </p:spTree>
    <p:extLst>
      <p:ext uri="{BB962C8B-B14F-4D97-AF65-F5344CB8AC3E}">
        <p14:creationId xmlns:p14="http://schemas.microsoft.com/office/powerpoint/2010/main" val="24786130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5" Type="http://schemas.openxmlformats.org/officeDocument/2006/relationships/image" Target="../media/image2.svg"/><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5913F7D-7B6B-6DFD-5477-84BDE675924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9F980EF8-79D5-0138-8312-C2EE1B068BB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C065334-F9A0-6DA6-F07D-EF20E2E347D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IN"/>
          </a:p>
        </p:txBody>
      </p:sp>
      <p:sp>
        <p:nvSpPr>
          <p:cNvPr id="5" name="Footer Placeholder 4">
            <a:extLst>
              <a:ext uri="{FF2B5EF4-FFF2-40B4-BE49-F238E27FC236}">
                <a16:creationId xmlns:a16="http://schemas.microsoft.com/office/drawing/2014/main" id="{5C91B5A2-9BD3-A827-4C24-A28600D73DE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C91B8183-5754-FA3F-6A3B-AD78A62DF1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1CBC76-10BC-4E42-94A3-6D535C78C3B8}" type="slidenum">
              <a:rPr lang="en-IN" smtClean="0"/>
              <a:t>‹#›</a:t>
            </a:fld>
            <a:endParaRPr lang="en-IN"/>
          </a:p>
        </p:txBody>
      </p:sp>
    </p:spTree>
    <p:extLst>
      <p:ext uri="{BB962C8B-B14F-4D97-AF65-F5344CB8AC3E}">
        <p14:creationId xmlns:p14="http://schemas.microsoft.com/office/powerpoint/2010/main" val="3106305995"/>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 id="2147483779" r:id="rId12"/>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586DAE1-1F65-43B8-A400-95E6DEEDCDFC}"/>
              </a:ext>
            </a:extLst>
          </p:cNvPr>
          <p:cNvSpPr>
            <a:spLocks noGrp="1"/>
          </p:cNvSpPr>
          <p:nvPr>
            <p:ph type="title"/>
          </p:nvPr>
        </p:nvSpPr>
        <p:spPr>
          <a:xfrm>
            <a:off x="808661" y="365125"/>
            <a:ext cx="10357666" cy="143845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D75C993-A44B-4C2D-818E-4C9000BB05C1}"/>
              </a:ext>
            </a:extLst>
          </p:cNvPr>
          <p:cNvSpPr>
            <a:spLocks noGrp="1"/>
          </p:cNvSpPr>
          <p:nvPr>
            <p:ph type="body" idx="1"/>
          </p:nvPr>
        </p:nvSpPr>
        <p:spPr>
          <a:xfrm>
            <a:off x="808662" y="2019299"/>
            <a:ext cx="10357666" cy="411480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5A21B6E-ECC6-47D0-9C14-812B746F1563}"/>
              </a:ext>
            </a:extLst>
          </p:cNvPr>
          <p:cNvSpPr>
            <a:spLocks noGrp="1"/>
          </p:cNvSpPr>
          <p:nvPr>
            <p:ph type="dt" sz="half" idx="2"/>
          </p:nvPr>
        </p:nvSpPr>
        <p:spPr>
          <a:xfrm>
            <a:off x="795014" y="6342042"/>
            <a:ext cx="2743200" cy="365125"/>
          </a:xfrm>
          <a:prstGeom prst="rect">
            <a:avLst/>
          </a:prstGeom>
        </p:spPr>
        <p:txBody>
          <a:bodyPr vert="horz" lIns="91440" tIns="45720" rIns="91440" bIns="45720" rtlCol="0" anchor="ctr"/>
          <a:lstStyle>
            <a:lvl1pPr algn="l">
              <a:defRPr sz="1000" spc="100" baseline="0">
                <a:solidFill>
                  <a:schemeClr val="tx1"/>
                </a:solidFill>
              </a:defRPr>
            </a:lvl1pPr>
          </a:lstStyle>
          <a:p>
            <a:endParaRPr lang="en-IN"/>
          </a:p>
        </p:txBody>
      </p:sp>
      <p:sp>
        <p:nvSpPr>
          <p:cNvPr id="5" name="Footer Placeholder 4">
            <a:extLst>
              <a:ext uri="{FF2B5EF4-FFF2-40B4-BE49-F238E27FC236}">
                <a16:creationId xmlns:a16="http://schemas.microsoft.com/office/drawing/2014/main" id="{5209A716-DEA9-48A9-A5BC-0F392D2B49AC}"/>
              </a:ext>
            </a:extLst>
          </p:cNvPr>
          <p:cNvSpPr>
            <a:spLocks noGrp="1"/>
          </p:cNvSpPr>
          <p:nvPr>
            <p:ph type="ftr" sz="quarter" idx="3"/>
          </p:nvPr>
        </p:nvSpPr>
        <p:spPr>
          <a:xfrm>
            <a:off x="7696200" y="6342042"/>
            <a:ext cx="3470128" cy="365125"/>
          </a:xfrm>
          <a:prstGeom prst="rect">
            <a:avLst/>
          </a:prstGeom>
        </p:spPr>
        <p:txBody>
          <a:bodyPr vert="horz" lIns="91440" tIns="45720" rIns="91440" bIns="45720" rtlCol="0" anchor="ctr"/>
          <a:lstStyle>
            <a:lvl1pPr algn="r">
              <a:defRPr sz="1000" spc="50" baseline="0">
                <a:solidFill>
                  <a:schemeClr val="tx1"/>
                </a:solidFill>
              </a:defRPr>
            </a:lvl1pPr>
          </a:lstStyle>
          <a:p>
            <a:endParaRPr lang="en-IN"/>
          </a:p>
        </p:txBody>
      </p:sp>
      <p:sp>
        <p:nvSpPr>
          <p:cNvPr id="6" name="Slide Number Placeholder 5">
            <a:extLst>
              <a:ext uri="{FF2B5EF4-FFF2-40B4-BE49-F238E27FC236}">
                <a16:creationId xmlns:a16="http://schemas.microsoft.com/office/drawing/2014/main" id="{C09CB69E-A0E4-4558-9C62-4CD8CDD2A501}"/>
              </a:ext>
            </a:extLst>
          </p:cNvPr>
          <p:cNvSpPr>
            <a:spLocks noGrp="1"/>
          </p:cNvSpPr>
          <p:nvPr>
            <p:ph type="sldNum" sz="quarter" idx="4"/>
          </p:nvPr>
        </p:nvSpPr>
        <p:spPr>
          <a:xfrm>
            <a:off x="11166329" y="6342042"/>
            <a:ext cx="526228" cy="365125"/>
          </a:xfrm>
          <a:prstGeom prst="rect">
            <a:avLst/>
          </a:prstGeom>
        </p:spPr>
        <p:txBody>
          <a:bodyPr vert="horz" lIns="91440" tIns="45720" rIns="91440" bIns="45720" rtlCol="0" anchor="ctr"/>
          <a:lstStyle>
            <a:lvl1pPr algn="r">
              <a:defRPr sz="1000" spc="100" baseline="0">
                <a:solidFill>
                  <a:schemeClr val="tx1"/>
                </a:solidFill>
              </a:defRPr>
            </a:lvl1pPr>
          </a:lstStyle>
          <a:p>
            <a:fld id="{8D1CBC76-10BC-4E42-94A3-6D535C78C3B8}" type="slidenum">
              <a:rPr lang="en-IN" smtClean="0"/>
              <a:t>‹#›</a:t>
            </a:fld>
            <a:endParaRPr lang="en-IN"/>
          </a:p>
        </p:txBody>
      </p:sp>
      <p:grpSp>
        <p:nvGrpSpPr>
          <p:cNvPr id="7" name="Group 6">
            <a:extLst>
              <a:ext uri="{FF2B5EF4-FFF2-40B4-BE49-F238E27FC236}">
                <a16:creationId xmlns:a16="http://schemas.microsoft.com/office/drawing/2014/main" id="{EB6ECC43-D65E-4A7B-A76B-D278A2184166}"/>
              </a:ext>
            </a:extLst>
          </p:cNvPr>
          <p:cNvGrpSpPr/>
          <p:nvPr/>
        </p:nvGrpSpPr>
        <p:grpSpPr>
          <a:xfrm flipV="1">
            <a:off x="11626076" y="3551521"/>
            <a:ext cx="567782" cy="3306479"/>
            <a:chOff x="11619770" y="-2005"/>
            <a:chExt cx="567782" cy="3306479"/>
          </a:xfrm>
        </p:grpSpPr>
        <p:sp>
          <p:nvSpPr>
            <p:cNvPr id="8" name="Freeform: Shape 7">
              <a:extLst>
                <a:ext uri="{FF2B5EF4-FFF2-40B4-BE49-F238E27FC236}">
                  <a16:creationId xmlns:a16="http://schemas.microsoft.com/office/drawing/2014/main" id="{7EE443C5-5AB9-407B-A8C3-011BB14FEF06}"/>
                </a:ext>
              </a:extLst>
            </p:cNvPr>
            <p:cNvSpPr/>
            <p:nvPr/>
          </p:nvSpPr>
          <p:spPr>
            <a:xfrm flipV="1">
              <a:off x="11619770" y="373807"/>
              <a:ext cx="526228" cy="2930667"/>
            </a:xfrm>
            <a:custGeom>
              <a:avLst/>
              <a:gdLst/>
              <a:ahLst/>
              <a:cxnLst/>
              <a:rect l="l" t="t" r="r" b="b"/>
              <a:pathLst>
                <a:path w="757287" h="3694096">
                  <a:moveTo>
                    <a:pt x="757287" y="3694096"/>
                  </a:moveTo>
                  <a:lnTo>
                    <a:pt x="757287" y="0"/>
                  </a:lnTo>
                  <a:lnTo>
                    <a:pt x="0" y="0"/>
                  </a:lnTo>
                  <a:lnTo>
                    <a:pt x="0" y="3686094"/>
                  </a:lnTo>
                  <a:close/>
                </a:path>
              </a:pathLst>
            </a:custGeom>
            <a:blipFill dpi="0" rotWithShape="1">
              <a:blip r:embed="rId14">
                <a:extLst>
                  <a:ext uri="{96DAC541-7B7A-43D3-8B79-37D633B846F1}">
                    <asvg:svgBlip xmlns:asvg="http://schemas.microsoft.com/office/drawing/2016/SVG/main" r:embed="rId15"/>
                  </a:ext>
                </a:extLst>
              </a:blip>
              <a:srcRect/>
              <a:tile tx="0" ty="0" sx="6000" sy="6000" flip="none" algn="tl"/>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a:extLst>
                <a:ext uri="{FF2B5EF4-FFF2-40B4-BE49-F238E27FC236}">
                  <a16:creationId xmlns:a16="http://schemas.microsoft.com/office/drawing/2014/main" id="{4538C9FA-DA5E-4785-8F4A-CA481A3A6526}"/>
                </a:ext>
                <a:ext uri="{C183D7F6-B498-43B3-948B-1728B52AA6E4}">
                  <adec:decorative xmlns:adec="http://schemas.microsoft.com/office/drawing/2017/decorative" val="1"/>
                </a:ext>
              </a:extLst>
            </p:cNvPr>
            <p:cNvSpPr/>
            <p:nvPr/>
          </p:nvSpPr>
          <p:spPr>
            <a:xfrm flipH="1" flipV="1">
              <a:off x="11980943" y="-2005"/>
              <a:ext cx="206609" cy="2021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grpSp>
    </p:spTree>
    <p:extLst>
      <p:ext uri="{BB962C8B-B14F-4D97-AF65-F5344CB8AC3E}">
        <p14:creationId xmlns:p14="http://schemas.microsoft.com/office/powerpoint/2010/main" val="1183592260"/>
      </p:ext>
    </p:extLst>
  </p:cSld>
  <p:clrMap bg1="lt1" tx1="dk1" bg2="lt2" tx2="dk2" accent1="accent1" accent2="accent2" accent3="accent3" accent4="accent4" accent5="accent5" accent6="accent6" hlink="hlink" folHlink="folHlink"/>
  <p:sldLayoutIdLst>
    <p:sldLayoutId id="2147483781" r:id="rId1"/>
    <p:sldLayoutId id="2147483782" r:id="rId2"/>
    <p:sldLayoutId id="2147483783" r:id="rId3"/>
    <p:sldLayoutId id="2147483784" r:id="rId4"/>
    <p:sldLayoutId id="2147483785" r:id="rId5"/>
    <p:sldLayoutId id="2147483786" r:id="rId6"/>
    <p:sldLayoutId id="2147483787" r:id="rId7"/>
    <p:sldLayoutId id="2147483788" r:id="rId8"/>
    <p:sldLayoutId id="2147483789" r:id="rId9"/>
    <p:sldLayoutId id="2147483790" r:id="rId10"/>
    <p:sldLayoutId id="2147483791" r:id="rId11"/>
    <p:sldLayoutId id="2147483792" r:id="rId12"/>
  </p:sldLayoutIdLst>
  <p:transition spd="slow">
    <p:wipe/>
  </p:transition>
  <p:hf hdr="0" ftr="0" dt="0"/>
  <p:txStyles>
    <p:titleStyle>
      <a:lvl1pPr algn="l" defTabSz="914400" rtl="0" eaLnBrk="1" latinLnBrk="0" hangingPunct="1">
        <a:lnSpc>
          <a:spcPct val="120000"/>
        </a:lnSpc>
        <a:spcBef>
          <a:spcPct val="0"/>
        </a:spcBef>
        <a:buNone/>
        <a:defRPr sz="3200" kern="1200" cap="all" spc="700" baseline="0">
          <a:solidFill>
            <a:schemeClr val="tx1"/>
          </a:solidFill>
          <a:latin typeface="+mj-lt"/>
          <a:ea typeface="+mj-ea"/>
          <a:cs typeface="+mj-cs"/>
        </a:defRPr>
      </a:lvl1pPr>
    </p:titleStyle>
    <p:bodyStyle>
      <a:lvl1pPr marL="228600" indent="-228600" algn="l" defTabSz="914400" rtl="0" eaLnBrk="1" latinLnBrk="0" hangingPunct="1">
        <a:lnSpc>
          <a:spcPct val="130000"/>
        </a:lnSpc>
        <a:spcBef>
          <a:spcPts val="1000"/>
        </a:spcBef>
        <a:buSzPct val="85000"/>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30000"/>
        </a:lnSpc>
        <a:spcBef>
          <a:spcPts val="500"/>
        </a:spcBef>
        <a:buSzPct val="100000"/>
        <a:buFont typeface="Avenir Next LT Pro Light" panose="020B03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30000"/>
        </a:lnSpc>
        <a:spcBef>
          <a:spcPts val="500"/>
        </a:spcBef>
        <a:buSzPct val="85000"/>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30000"/>
        </a:lnSpc>
        <a:spcBef>
          <a:spcPts val="500"/>
        </a:spcBef>
        <a:buSzPct val="100000"/>
        <a:buFont typeface="Avenir Next LT Pro Light" panose="020B0304020202020204" pitchFamily="34" charset="0"/>
        <a:buChar char="–"/>
        <a:defRPr sz="1400" kern="1200">
          <a:solidFill>
            <a:schemeClr val="tx1"/>
          </a:solidFill>
          <a:latin typeface="+mn-lt"/>
          <a:ea typeface="+mn-ea"/>
          <a:cs typeface="+mn-cs"/>
        </a:defRPr>
      </a:lvl4pPr>
      <a:lvl5pPr marL="1188720" indent="-228600" algn="l" defTabSz="914400" rtl="0" eaLnBrk="1" latinLnBrk="0" hangingPunct="1">
        <a:lnSpc>
          <a:spcPct val="130000"/>
        </a:lnSpc>
        <a:spcBef>
          <a:spcPts val="500"/>
        </a:spcBef>
        <a:buSzPct val="85000"/>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592">
          <p15:clr>
            <a:srgbClr val="F26B43"/>
          </p15:clr>
        </p15:guide>
        <p15:guide id="2" pos="504">
          <p15:clr>
            <a:srgbClr val="F26B43"/>
          </p15:clr>
        </p15:guide>
        <p15:guide id="3" pos="7176">
          <p15:clr>
            <a:srgbClr val="F26B43"/>
          </p15:clr>
        </p15:guide>
        <p15:guide id="5" orient="horz" pos="1272">
          <p15:clr>
            <a:srgbClr val="F26B43"/>
          </p15:clr>
        </p15:guide>
        <p15:guide id="6" orient="horz" pos="1728">
          <p15:clr>
            <a:srgbClr val="F26B43"/>
          </p15:clr>
        </p15:guide>
        <p15:guide id="7" orient="horz" pos="3864">
          <p15:clr>
            <a:srgbClr val="F26B43"/>
          </p15:clr>
        </p15:guide>
        <p15:guide id="8" orient="horz" pos="3432">
          <p15:clr>
            <a:srgbClr val="F26B43"/>
          </p15:clr>
        </p15:guide>
        <p15:guide id="9" pos="1008">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hyperlink" Target="https://ar5iv.labs.arxiv.org/html/2101.03049"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hyperlink" Target="https://link.springer.com/article/10.1007/s11760-022-02357-2" TargetMode="External"/><Relationship Id="rId2" Type="http://schemas.openxmlformats.org/officeDocument/2006/relationships/hyperlink" Target="https://openaccess.thecvf.com/content_WACV_2020/papers/WANG_ImaGINator_Conditional_Spatio-Temporal_GAN_for_Video_Generation_WACV_2020_paper.pdf" TargetMode="External"/><Relationship Id="rId1" Type="http://schemas.openxmlformats.org/officeDocument/2006/relationships/slideLayout" Target="../slideLayouts/slideLayout1.xml"/><Relationship Id="rId4" Type="http://schemas.openxmlformats.org/officeDocument/2006/relationships/hyperlink" Target="https://ar5iv.labs.arxiv.org/html/2407.19205"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CONECCT-24-Presentation-NMR(Final)Morfin.pptx" TargetMode="External"/><Relationship Id="rId7" Type="http://schemas.openxmlformats.org/officeDocument/2006/relationships/hyperlink" Target="endview.pptx" TargetMode="External"/><Relationship Id="rId2" Type="http://schemas.openxmlformats.org/officeDocument/2006/relationships/hyperlink" Target="https://openaccess.thecvf.com/content_WACV_2020/papers/WANG_ImaGINator_Conditional_Spatio-Temporal_GAN_for_Video_Generation_WACV_2020_paper.pdf" TargetMode="External"/><Relationship Id="rId1" Type="http://schemas.openxmlformats.org/officeDocument/2006/relationships/slideLayout" Target="../slideLayouts/slideLayout1.xml"/><Relationship Id="rId6" Type="http://schemas.openxmlformats.org/officeDocument/2006/relationships/hyperlink" Target="https://ar5iv.labs.arxiv.org/html/2407.19205" TargetMode="External"/><Relationship Id="rId5" Type="http://schemas.openxmlformats.org/officeDocument/2006/relationships/hyperlink" Target="DSA-revision-guide.pdf" TargetMode="External"/><Relationship Id="rId4" Type="http://schemas.openxmlformats.org/officeDocument/2006/relationships/hyperlink" Target="https://link.springer.com/article/10.1007/s11760-022-02357-2"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lowchart: Process 6">
            <a:extLst>
              <a:ext uri="{FF2B5EF4-FFF2-40B4-BE49-F238E27FC236}">
                <a16:creationId xmlns:a16="http://schemas.microsoft.com/office/drawing/2014/main" id="{5A58B5C3-5BA4-45C6-B310-C54B7C1A43CB}"/>
              </a:ext>
            </a:extLst>
          </p:cNvPr>
          <p:cNvSpPr/>
          <p:nvPr/>
        </p:nvSpPr>
        <p:spPr>
          <a:xfrm>
            <a:off x="732" y="0"/>
            <a:ext cx="671072" cy="6858000"/>
          </a:xfrm>
          <a:prstGeom prst="flowChartProcess">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IN" sz="2400" b="1" dirty="0">
                <a:cs typeface="Times New Roman" panose="02020603050405020304" pitchFamily="18" charset="0"/>
              </a:rPr>
              <a:t>NATIONAL  INSTITUTE  OF  TECHNOLOGY,  AP</a:t>
            </a:r>
          </a:p>
        </p:txBody>
      </p:sp>
      <p:sp>
        <p:nvSpPr>
          <p:cNvPr id="2" name="TextBox 1">
            <a:extLst>
              <a:ext uri="{FF2B5EF4-FFF2-40B4-BE49-F238E27FC236}">
                <a16:creationId xmlns:a16="http://schemas.microsoft.com/office/drawing/2014/main" id="{76F0F08C-BBB8-D543-BBDE-0E9AE5E9F9D0}"/>
              </a:ext>
            </a:extLst>
          </p:cNvPr>
          <p:cNvSpPr txBox="1"/>
          <p:nvPr/>
        </p:nvSpPr>
        <p:spPr>
          <a:xfrm>
            <a:off x="955663" y="276330"/>
            <a:ext cx="10800079" cy="584775"/>
          </a:xfrm>
          <a:prstGeom prst="rect">
            <a:avLst/>
          </a:prstGeom>
          <a:noFill/>
        </p:spPr>
        <p:txBody>
          <a:bodyPr wrap="square" rtlCol="0">
            <a:spAutoFit/>
          </a:bodyPr>
          <a:lstStyle/>
          <a:p>
            <a:pPr algn="ctr"/>
            <a:r>
              <a:rPr lang="en-US" sz="3200" dirty="0">
                <a:latin typeface="Trebuchet MS (Body)"/>
              </a:rPr>
              <a:t>Consistenti2v: Elevating Image-to-Video Generation</a:t>
            </a:r>
            <a:endParaRPr lang="en-IN" sz="3200" dirty="0">
              <a:latin typeface="Trebuchet MS (Body)"/>
              <a:cs typeface="Times New Roman" panose="02020603050405020304" pitchFamily="18" charset="0"/>
            </a:endParaRPr>
          </a:p>
        </p:txBody>
      </p:sp>
      <p:graphicFrame>
        <p:nvGraphicFramePr>
          <p:cNvPr id="15" name="Table 14">
            <a:extLst>
              <a:ext uri="{FF2B5EF4-FFF2-40B4-BE49-F238E27FC236}">
                <a16:creationId xmlns:a16="http://schemas.microsoft.com/office/drawing/2014/main" id="{7DE7084C-7AD6-1BE0-B888-930D92BF9835}"/>
              </a:ext>
            </a:extLst>
          </p:cNvPr>
          <p:cNvGraphicFramePr>
            <a:graphicFrameLocks noGrp="1"/>
          </p:cNvGraphicFramePr>
          <p:nvPr>
            <p:extLst>
              <p:ext uri="{D42A27DB-BD31-4B8C-83A1-F6EECF244321}">
                <p14:modId xmlns:p14="http://schemas.microsoft.com/office/powerpoint/2010/main" val="1502689261"/>
              </p:ext>
            </p:extLst>
          </p:nvPr>
        </p:nvGraphicFramePr>
        <p:xfrm>
          <a:off x="2309076" y="4684828"/>
          <a:ext cx="7740315" cy="1969016"/>
        </p:xfrm>
        <a:graphic>
          <a:graphicData uri="http://schemas.openxmlformats.org/drawingml/2006/table">
            <a:tbl>
              <a:tblPr firstRow="1" bandRow="1">
                <a:tableStyleId>{5A111915-BE36-4E01-A7E5-04B1672EAD32}</a:tableStyleId>
              </a:tblPr>
              <a:tblGrid>
                <a:gridCol w="3978441">
                  <a:extLst>
                    <a:ext uri="{9D8B030D-6E8A-4147-A177-3AD203B41FA5}">
                      <a16:colId xmlns:a16="http://schemas.microsoft.com/office/drawing/2014/main" val="1475185848"/>
                    </a:ext>
                  </a:extLst>
                </a:gridCol>
                <a:gridCol w="3761874">
                  <a:extLst>
                    <a:ext uri="{9D8B030D-6E8A-4147-A177-3AD203B41FA5}">
                      <a16:colId xmlns:a16="http://schemas.microsoft.com/office/drawing/2014/main" val="2996001439"/>
                    </a:ext>
                  </a:extLst>
                </a:gridCol>
              </a:tblGrid>
              <a:tr h="401522">
                <a:tc>
                  <a:txBody>
                    <a:bodyPr/>
                    <a:lstStyle/>
                    <a:p>
                      <a:pPr algn="ctr"/>
                      <a:r>
                        <a:rPr lang="en-US" dirty="0"/>
                        <a:t>TEAM MEMBERS</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ROLL NUMBER</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357125063"/>
                  </a:ext>
                </a:extLst>
              </a:tr>
              <a:tr h="45948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Mamilla Vishnu Teja</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621208</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130296537"/>
                  </a:ext>
                </a:extLst>
              </a:tr>
              <a:tr h="467934">
                <a:tc>
                  <a:txBody>
                    <a:bodyPr/>
                    <a:lstStyle/>
                    <a:p>
                      <a:pPr algn="ctr"/>
                      <a:r>
                        <a:rPr lang="en-US" dirty="0" err="1"/>
                        <a:t>Kuruva</a:t>
                      </a:r>
                      <a:r>
                        <a:rPr lang="en-US" dirty="0"/>
                        <a:t>  </a:t>
                      </a:r>
                      <a:r>
                        <a:rPr lang="en-US" dirty="0" err="1"/>
                        <a:t>Pushparaj</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r>
                        <a:rPr lang="en-US" dirty="0"/>
                        <a:t>621174</a:t>
                      </a: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291055375"/>
                  </a:ext>
                </a:extLst>
              </a:tr>
              <a:tr h="525136">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err="1"/>
                        <a:t>Vabbina</a:t>
                      </a:r>
                      <a:r>
                        <a:rPr lang="en-US" dirty="0"/>
                        <a:t> </a:t>
                      </a:r>
                      <a:r>
                        <a:rPr lang="en-US" dirty="0" err="1"/>
                        <a:t>Deveswar</a:t>
                      </a:r>
                      <a:r>
                        <a:rPr lang="en-US" dirty="0"/>
                        <a:t> Naidu</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621262</a:t>
                      </a:r>
                      <a:endParaRPr lang="en-IN" dirty="0"/>
                    </a:p>
                    <a:p>
                      <a:pPr algn="ctr"/>
                      <a:endParaRPr lang="en-IN"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540208470"/>
                  </a:ext>
                </a:extLst>
              </a:tr>
            </a:tbl>
          </a:graphicData>
        </a:graphic>
      </p:graphicFrame>
      <p:sp>
        <p:nvSpPr>
          <p:cNvPr id="16" name="Slide Number Placeholder 15">
            <a:extLst>
              <a:ext uri="{FF2B5EF4-FFF2-40B4-BE49-F238E27FC236}">
                <a16:creationId xmlns:a16="http://schemas.microsoft.com/office/drawing/2014/main" id="{FE356F09-C681-A879-2D7D-E520AC320BED}"/>
              </a:ext>
            </a:extLst>
          </p:cNvPr>
          <p:cNvSpPr>
            <a:spLocks noGrp="1"/>
          </p:cNvSpPr>
          <p:nvPr>
            <p:ph type="sldNum" sz="quarter" idx="12"/>
          </p:nvPr>
        </p:nvSpPr>
        <p:spPr/>
        <p:txBody>
          <a:bodyPr/>
          <a:lstStyle/>
          <a:p>
            <a:fld id="{8D1CBC76-10BC-4E42-94A3-6D535C78C3B8}" type="slidenum">
              <a:rPr lang="en-IN" smtClean="0"/>
              <a:t>1</a:t>
            </a:fld>
            <a:endParaRPr lang="en-IN"/>
          </a:p>
        </p:txBody>
      </p:sp>
      <p:pic>
        <p:nvPicPr>
          <p:cNvPr id="4" name="Picture 3" descr="A circular logo with text and a pot and leaves&#10;&#10;Description automatically generated">
            <a:extLst>
              <a:ext uri="{FF2B5EF4-FFF2-40B4-BE49-F238E27FC236}">
                <a16:creationId xmlns:a16="http://schemas.microsoft.com/office/drawing/2014/main" id="{0BDA1D3B-9EFB-7028-7C1A-DA25E07ABC1C}"/>
              </a:ext>
            </a:extLst>
          </p:cNvPr>
          <p:cNvPicPr>
            <a:picLocks noChangeAspect="1"/>
          </p:cNvPicPr>
          <p:nvPr/>
        </p:nvPicPr>
        <p:blipFill>
          <a:blip r:embed="rId2">
            <a:alphaModFix/>
            <a:extLst>
              <a:ext uri="{BEBA8EAE-BF5A-486C-A8C5-ECC9F3942E4B}">
                <a14:imgProps xmlns:a14="http://schemas.microsoft.com/office/drawing/2010/main">
                  <a14:imgLayer r:embed="rId3">
                    <a14:imgEffect>
                      <a14:brightnessContrast contrast="-40000"/>
                    </a14:imgEffect>
                  </a14:imgLayer>
                </a14:imgProps>
              </a:ext>
            </a:extLst>
          </a:blip>
          <a:stretch>
            <a:fillRect/>
          </a:stretch>
        </p:blipFill>
        <p:spPr>
          <a:xfrm>
            <a:off x="5045915" y="959411"/>
            <a:ext cx="2175511" cy="2175511"/>
          </a:xfrm>
          <a:prstGeom prst="rect">
            <a:avLst/>
          </a:prstGeom>
        </p:spPr>
      </p:pic>
      <p:sp>
        <p:nvSpPr>
          <p:cNvPr id="5" name="TextBox 4">
            <a:extLst>
              <a:ext uri="{FF2B5EF4-FFF2-40B4-BE49-F238E27FC236}">
                <a16:creationId xmlns:a16="http://schemas.microsoft.com/office/drawing/2014/main" id="{A52D80F7-D11B-4A06-E962-6A63A092BC3B}"/>
              </a:ext>
            </a:extLst>
          </p:cNvPr>
          <p:cNvSpPr txBox="1"/>
          <p:nvPr/>
        </p:nvSpPr>
        <p:spPr>
          <a:xfrm>
            <a:off x="-152397" y="3859214"/>
            <a:ext cx="12191998" cy="933654"/>
          </a:xfrm>
          <a:prstGeom prst="rect">
            <a:avLst/>
          </a:prstGeom>
          <a:noFill/>
        </p:spPr>
        <p:txBody>
          <a:bodyPr wrap="square" rtlCol="0">
            <a:spAutoFit/>
          </a:bodyPr>
          <a:lstStyle/>
          <a:p>
            <a:pPr algn="ctr"/>
            <a:r>
              <a:rPr lang="en-US" sz="2667" dirty="0"/>
              <a:t>PROJECT GUIDE : </a:t>
            </a:r>
            <a:r>
              <a:rPr lang="en-US" sz="2800" b="1" dirty="0">
                <a:solidFill>
                  <a:srgbClr val="C00000"/>
                </a:solidFill>
              </a:rPr>
              <a:t>Dr. ARUN KUMAR A</a:t>
            </a:r>
          </a:p>
          <a:p>
            <a:pPr algn="ctr"/>
            <a:endParaRPr lang="en-IN" sz="2667" b="1" dirty="0"/>
          </a:p>
        </p:txBody>
      </p:sp>
      <p:sp>
        <p:nvSpPr>
          <p:cNvPr id="6" name="TextBox 5">
            <a:extLst>
              <a:ext uri="{FF2B5EF4-FFF2-40B4-BE49-F238E27FC236}">
                <a16:creationId xmlns:a16="http://schemas.microsoft.com/office/drawing/2014/main" id="{299010CF-652C-DDF6-DC75-1ADA603D8B90}"/>
              </a:ext>
            </a:extLst>
          </p:cNvPr>
          <p:cNvSpPr txBox="1"/>
          <p:nvPr/>
        </p:nvSpPr>
        <p:spPr>
          <a:xfrm>
            <a:off x="1" y="3347974"/>
            <a:ext cx="12191998" cy="412934"/>
          </a:xfrm>
          <a:prstGeom prst="rect">
            <a:avLst/>
          </a:prstGeom>
          <a:noFill/>
        </p:spPr>
        <p:txBody>
          <a:bodyPr wrap="square">
            <a:spAutoFit/>
          </a:bodyPr>
          <a:lstStyle/>
          <a:p>
            <a:pPr algn="ctr">
              <a:lnSpc>
                <a:spcPts val="2320"/>
              </a:lnSpc>
            </a:pPr>
            <a:r>
              <a:rPr lang="en-US" sz="3000" b="1" kern="0" spc="-29" dirty="0">
                <a:solidFill>
                  <a:srgbClr val="272525"/>
                </a:solidFill>
                <a:latin typeface="Inter" pitchFamily="34" charset="0"/>
                <a:ea typeface="Inter" pitchFamily="34" charset="-122"/>
              </a:rPr>
              <a:t>EC449 Major Project Work A – I End Review </a:t>
            </a:r>
            <a:endParaRPr lang="en-US" sz="3000" b="1" dirty="0"/>
          </a:p>
        </p:txBody>
      </p:sp>
    </p:spTree>
    <p:extLst>
      <p:ext uri="{BB962C8B-B14F-4D97-AF65-F5344CB8AC3E}">
        <p14:creationId xmlns:p14="http://schemas.microsoft.com/office/powerpoint/2010/main" val="18735832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079993-CE3C-6CF4-648B-07C3788011CC}"/>
              </a:ext>
            </a:extLst>
          </p:cNvPr>
          <p:cNvSpPr>
            <a:spLocks noGrp="1"/>
          </p:cNvSpPr>
          <p:nvPr>
            <p:ph type="title"/>
          </p:nvPr>
        </p:nvSpPr>
        <p:spPr>
          <a:xfrm>
            <a:off x="808661" y="-513715"/>
            <a:ext cx="10619503" cy="1438450"/>
          </a:xfrm>
        </p:spPr>
        <p:txBody>
          <a:bodyPr/>
          <a:lstStyle/>
          <a:p>
            <a:r>
              <a:rPr lang="en-US" dirty="0">
                <a:latin typeface="Trebuchet MS (Body)"/>
              </a:rPr>
              <a:t>Image is fed to consistenti2v model</a:t>
            </a:r>
            <a:endParaRPr lang="en-IN" dirty="0">
              <a:latin typeface="Trebuchet MS (Body)"/>
            </a:endParaRPr>
          </a:p>
        </p:txBody>
      </p:sp>
      <p:sp>
        <p:nvSpPr>
          <p:cNvPr id="4" name="Slide Number Placeholder 3">
            <a:extLst>
              <a:ext uri="{FF2B5EF4-FFF2-40B4-BE49-F238E27FC236}">
                <a16:creationId xmlns:a16="http://schemas.microsoft.com/office/drawing/2014/main" id="{152CF1A2-C74E-FA07-4950-A64B32F13BD9}"/>
              </a:ext>
            </a:extLst>
          </p:cNvPr>
          <p:cNvSpPr>
            <a:spLocks noGrp="1"/>
          </p:cNvSpPr>
          <p:nvPr>
            <p:ph type="sldNum" sz="quarter" idx="12"/>
          </p:nvPr>
        </p:nvSpPr>
        <p:spPr/>
        <p:txBody>
          <a:bodyPr/>
          <a:lstStyle/>
          <a:p>
            <a:fld id="{8D1CBC76-10BC-4E42-94A3-6D535C78C3B8}" type="slidenum">
              <a:rPr lang="en-IN" smtClean="0"/>
              <a:t>10</a:t>
            </a:fld>
            <a:endParaRPr lang="en-IN"/>
          </a:p>
        </p:txBody>
      </p:sp>
      <p:sp>
        <p:nvSpPr>
          <p:cNvPr id="12" name="TextBox 11">
            <a:extLst>
              <a:ext uri="{FF2B5EF4-FFF2-40B4-BE49-F238E27FC236}">
                <a16:creationId xmlns:a16="http://schemas.microsoft.com/office/drawing/2014/main" id="{8B6CA02F-F4DE-7AB9-CAE7-BC22AEE6AA36}"/>
              </a:ext>
            </a:extLst>
          </p:cNvPr>
          <p:cNvSpPr txBox="1"/>
          <p:nvPr/>
        </p:nvSpPr>
        <p:spPr>
          <a:xfrm>
            <a:off x="1553129" y="4805914"/>
            <a:ext cx="3214660"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Used </a:t>
            </a:r>
            <a:r>
              <a:rPr lang="en-US" dirty="0" err="1">
                <a:latin typeface="Times New Roman" panose="02020603050405020304" pitchFamily="18" charset="0"/>
                <a:cs typeface="Times New Roman" panose="02020603050405020304" pitchFamily="18" charset="0"/>
              </a:rPr>
              <a:t>Gradio</a:t>
            </a:r>
            <a:r>
              <a:rPr lang="en-US" dirty="0">
                <a:latin typeface="Times New Roman" panose="02020603050405020304" pitchFamily="18" charset="0"/>
                <a:cs typeface="Times New Roman" panose="02020603050405020304" pitchFamily="18" charset="0"/>
              </a:rPr>
              <a:t> interface of the model </a:t>
            </a:r>
            <a:endParaRPr lang="en-IN"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ACF79A13-6228-1893-F385-D10AAED0E175}"/>
              </a:ext>
            </a:extLst>
          </p:cNvPr>
          <p:cNvSpPr txBox="1"/>
          <p:nvPr/>
        </p:nvSpPr>
        <p:spPr>
          <a:xfrm>
            <a:off x="7207705" y="5164469"/>
            <a:ext cx="2560320"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Generated video by ConsistentI2V</a:t>
            </a:r>
            <a:endParaRPr lang="en-IN" dirty="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ED821097-27E8-DDAD-4088-E76843EF7211}"/>
              </a:ext>
            </a:extLst>
          </p:cNvPr>
          <p:cNvSpPr txBox="1"/>
          <p:nvPr/>
        </p:nvSpPr>
        <p:spPr>
          <a:xfrm>
            <a:off x="5869125" y="5969774"/>
            <a:ext cx="6903720" cy="923330"/>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Resolution : </a:t>
            </a:r>
            <a:r>
              <a:rPr lang="en-IN" dirty="0">
                <a:solidFill>
                  <a:srgbClr val="222222"/>
                </a:solidFill>
                <a:latin typeface="Inter"/>
                <a:cs typeface="Times New Roman" panose="02020603050405020304" pitchFamily="18" charset="0"/>
              </a:rPr>
              <a:t>256</a:t>
            </a:r>
            <a:r>
              <a:rPr lang="en-IN" b="0" i="0" dirty="0">
                <a:solidFill>
                  <a:srgbClr val="222222"/>
                </a:solidFill>
                <a:effectLst/>
                <a:latin typeface="Inter"/>
              </a:rPr>
              <a:t>x256  </a:t>
            </a:r>
            <a:r>
              <a:rPr lang="en-US" dirty="0">
                <a:latin typeface="Times New Roman" panose="02020603050405020304" pitchFamily="18" charset="0"/>
                <a:cs typeface="Times New Roman" panose="02020603050405020304" pitchFamily="18" charset="0"/>
              </a:rPr>
              <a:t>Time taken to generate: 32 minutes</a:t>
            </a:r>
          </a:p>
          <a:p>
            <a:r>
              <a:rPr lang="en-US" dirty="0">
                <a:latin typeface="Times New Roman" panose="02020603050405020304" pitchFamily="18" charset="0"/>
                <a:cs typeface="Times New Roman" panose="02020603050405020304" pitchFamily="18" charset="0"/>
              </a:rPr>
              <a:t>System config used  CPU : Intel Ultra 9 , RAM: 32 Gb </a:t>
            </a:r>
          </a:p>
          <a:p>
            <a:r>
              <a:rPr lang="en-US" dirty="0">
                <a:latin typeface="Times New Roman" panose="02020603050405020304" pitchFamily="18" charset="0"/>
                <a:cs typeface="Times New Roman" panose="02020603050405020304" pitchFamily="18" charset="0"/>
              </a:rPr>
              <a:t>Running at 8 frames/sec</a:t>
            </a:r>
            <a:endParaRPr lang="en-IN"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D72F9C86-16F5-EF7D-5440-D21B8382813C}"/>
              </a:ext>
            </a:extLst>
          </p:cNvPr>
          <p:cNvPicPr>
            <a:picLocks noChangeAspect="1"/>
          </p:cNvPicPr>
          <p:nvPr/>
        </p:nvPicPr>
        <p:blipFill>
          <a:blip r:embed="rId4"/>
          <a:stretch>
            <a:fillRect/>
          </a:stretch>
        </p:blipFill>
        <p:spPr>
          <a:xfrm>
            <a:off x="0" y="978947"/>
            <a:ext cx="6659880" cy="3643853"/>
          </a:xfrm>
          <a:prstGeom prst="rect">
            <a:avLst/>
          </a:prstGeom>
        </p:spPr>
      </p:pic>
      <p:pic>
        <p:nvPicPr>
          <p:cNvPr id="9" name="4">
            <a:hlinkClick r:id="" action="ppaction://media"/>
            <a:extLst>
              <a:ext uri="{FF2B5EF4-FFF2-40B4-BE49-F238E27FC236}">
                <a16:creationId xmlns:a16="http://schemas.microsoft.com/office/drawing/2014/main" id="{45502E1E-39FA-DD37-72E7-58D84E352CE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7151825" y="924735"/>
            <a:ext cx="4114800" cy="4114800"/>
          </a:xfrm>
        </p:spPr>
      </p:pic>
    </p:spTree>
    <p:extLst>
      <p:ext uri="{BB962C8B-B14F-4D97-AF65-F5344CB8AC3E}">
        <p14:creationId xmlns:p14="http://schemas.microsoft.com/office/powerpoint/2010/main" val="2191848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0"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586E7F-54E3-B224-3C55-16DFF86A5589}"/>
              </a:ext>
            </a:extLst>
          </p:cNvPr>
          <p:cNvSpPr>
            <a:spLocks noGrp="1"/>
          </p:cNvSpPr>
          <p:nvPr>
            <p:ph type="title"/>
          </p:nvPr>
        </p:nvSpPr>
        <p:spPr/>
        <p:txBody>
          <a:bodyPr/>
          <a:lstStyle/>
          <a:p>
            <a:endParaRPr lang="en-IN"/>
          </a:p>
        </p:txBody>
      </p:sp>
      <p:pic>
        <p:nvPicPr>
          <p:cNvPr id="6" name="Content Placeholder 5">
            <a:extLst>
              <a:ext uri="{FF2B5EF4-FFF2-40B4-BE49-F238E27FC236}">
                <a16:creationId xmlns:a16="http://schemas.microsoft.com/office/drawing/2014/main" id="{050A394D-26B6-6A4A-AC9C-606E45A1ABCF}"/>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2581" y="781437"/>
            <a:ext cx="11136496" cy="3622923"/>
          </a:xfrm>
        </p:spPr>
      </p:pic>
      <p:sp>
        <p:nvSpPr>
          <p:cNvPr id="4" name="Slide Number Placeholder 3">
            <a:extLst>
              <a:ext uri="{FF2B5EF4-FFF2-40B4-BE49-F238E27FC236}">
                <a16:creationId xmlns:a16="http://schemas.microsoft.com/office/drawing/2014/main" id="{B8AF3251-C87E-6C82-8D75-02B5B8AFEF6A}"/>
              </a:ext>
            </a:extLst>
          </p:cNvPr>
          <p:cNvSpPr>
            <a:spLocks noGrp="1"/>
          </p:cNvSpPr>
          <p:nvPr>
            <p:ph type="sldNum" sz="quarter" idx="12"/>
          </p:nvPr>
        </p:nvSpPr>
        <p:spPr/>
        <p:txBody>
          <a:bodyPr/>
          <a:lstStyle/>
          <a:p>
            <a:fld id="{8D1CBC76-10BC-4E42-94A3-6D535C78C3B8}" type="slidenum">
              <a:rPr lang="en-IN" smtClean="0"/>
              <a:t>11</a:t>
            </a:fld>
            <a:endParaRPr lang="en-IN"/>
          </a:p>
        </p:txBody>
      </p:sp>
    </p:spTree>
    <p:extLst>
      <p:ext uri="{BB962C8B-B14F-4D97-AF65-F5344CB8AC3E}">
        <p14:creationId xmlns:p14="http://schemas.microsoft.com/office/powerpoint/2010/main" val="5188896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BCD1F-A233-244D-2DB7-43B0DAD7C819}"/>
              </a:ext>
            </a:extLst>
          </p:cNvPr>
          <p:cNvSpPr>
            <a:spLocks noGrp="1"/>
          </p:cNvSpPr>
          <p:nvPr>
            <p:ph type="title"/>
          </p:nvPr>
        </p:nvSpPr>
        <p:spPr/>
        <p:txBody>
          <a:bodyPr/>
          <a:lstStyle/>
          <a:p>
            <a:endParaRPr lang="en-IN"/>
          </a:p>
        </p:txBody>
      </p:sp>
      <p:sp>
        <p:nvSpPr>
          <p:cNvPr id="3" name="Content Placeholder 2">
            <a:extLst>
              <a:ext uri="{FF2B5EF4-FFF2-40B4-BE49-F238E27FC236}">
                <a16:creationId xmlns:a16="http://schemas.microsoft.com/office/drawing/2014/main" id="{8661904D-A03F-1ACA-B7A6-5C7BF133CA68}"/>
              </a:ext>
            </a:extLst>
          </p:cNvPr>
          <p:cNvSpPr>
            <a:spLocks noGrp="1"/>
          </p:cNvSpPr>
          <p:nvPr>
            <p:ph idx="1"/>
          </p:nvPr>
        </p:nvSpPr>
        <p:spPr/>
        <p:txBody>
          <a:bodyPr/>
          <a:lstStyle/>
          <a:p>
            <a:endParaRPr lang="en-IN" dirty="0"/>
          </a:p>
        </p:txBody>
      </p:sp>
      <p:sp>
        <p:nvSpPr>
          <p:cNvPr id="4" name="Slide Number Placeholder 3">
            <a:extLst>
              <a:ext uri="{FF2B5EF4-FFF2-40B4-BE49-F238E27FC236}">
                <a16:creationId xmlns:a16="http://schemas.microsoft.com/office/drawing/2014/main" id="{26F17E56-B4A8-BAAF-B357-754E3B18D5A9}"/>
              </a:ext>
            </a:extLst>
          </p:cNvPr>
          <p:cNvSpPr>
            <a:spLocks noGrp="1"/>
          </p:cNvSpPr>
          <p:nvPr>
            <p:ph type="sldNum" sz="quarter" idx="12"/>
          </p:nvPr>
        </p:nvSpPr>
        <p:spPr/>
        <p:txBody>
          <a:bodyPr/>
          <a:lstStyle/>
          <a:p>
            <a:fld id="{8D1CBC76-10BC-4E42-94A3-6D535C78C3B8}" type="slidenum">
              <a:rPr lang="en-IN" smtClean="0"/>
              <a:t>12</a:t>
            </a:fld>
            <a:endParaRPr lang="en-IN"/>
          </a:p>
        </p:txBody>
      </p:sp>
      <p:pic>
        <p:nvPicPr>
          <p:cNvPr id="6" name="Picture 5">
            <a:extLst>
              <a:ext uri="{FF2B5EF4-FFF2-40B4-BE49-F238E27FC236}">
                <a16:creationId xmlns:a16="http://schemas.microsoft.com/office/drawing/2014/main" id="{01D42B0A-7030-D4F1-EF86-7C06D85AF020}"/>
              </a:ext>
            </a:extLst>
          </p:cNvPr>
          <p:cNvPicPr>
            <a:picLocks noChangeAspect="1"/>
          </p:cNvPicPr>
          <p:nvPr/>
        </p:nvPicPr>
        <p:blipFill rotWithShape="1">
          <a:blip r:embed="rId2"/>
          <a:srcRect t="3765" b="9547"/>
          <a:stretch/>
        </p:blipFill>
        <p:spPr>
          <a:xfrm>
            <a:off x="0" y="2169386"/>
            <a:ext cx="12192000" cy="2598821"/>
          </a:xfrm>
          <a:prstGeom prst="rect">
            <a:avLst/>
          </a:prstGeom>
        </p:spPr>
      </p:pic>
    </p:spTree>
    <p:extLst>
      <p:ext uri="{BB962C8B-B14F-4D97-AF65-F5344CB8AC3E}">
        <p14:creationId xmlns:p14="http://schemas.microsoft.com/office/powerpoint/2010/main" val="13186468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3C21693-C45F-BCC7-8648-8AA4BE7746A2}"/>
              </a:ext>
            </a:extLst>
          </p:cNvPr>
          <p:cNvSpPr>
            <a:spLocks noGrp="1"/>
          </p:cNvSpPr>
          <p:nvPr>
            <p:ph type="sldNum" sz="quarter" idx="12"/>
          </p:nvPr>
        </p:nvSpPr>
        <p:spPr/>
        <p:txBody>
          <a:bodyPr/>
          <a:lstStyle/>
          <a:p>
            <a:fld id="{8D1CBC76-10BC-4E42-94A3-6D535C78C3B8}" type="slidenum">
              <a:rPr lang="en-IN" smtClean="0"/>
              <a:t>13</a:t>
            </a:fld>
            <a:endParaRPr lang="en-IN"/>
          </a:p>
        </p:txBody>
      </p:sp>
      <p:pic>
        <p:nvPicPr>
          <p:cNvPr id="10" name="Picture 9">
            <a:extLst>
              <a:ext uri="{FF2B5EF4-FFF2-40B4-BE49-F238E27FC236}">
                <a16:creationId xmlns:a16="http://schemas.microsoft.com/office/drawing/2014/main" id="{25198146-24BE-2162-DF6D-40ABE7ED6EA8}"/>
              </a:ext>
            </a:extLst>
          </p:cNvPr>
          <p:cNvPicPr>
            <a:picLocks noChangeAspect="1"/>
          </p:cNvPicPr>
          <p:nvPr/>
        </p:nvPicPr>
        <p:blipFill>
          <a:blip r:embed="rId2"/>
          <a:stretch>
            <a:fillRect/>
          </a:stretch>
        </p:blipFill>
        <p:spPr>
          <a:xfrm>
            <a:off x="5215022" y="580489"/>
            <a:ext cx="6839543" cy="5944115"/>
          </a:xfrm>
          <a:prstGeom prst="rect">
            <a:avLst/>
          </a:prstGeom>
        </p:spPr>
      </p:pic>
      <p:sp>
        <p:nvSpPr>
          <p:cNvPr id="2" name="Shape 2">
            <a:extLst>
              <a:ext uri="{FF2B5EF4-FFF2-40B4-BE49-F238E27FC236}">
                <a16:creationId xmlns:a16="http://schemas.microsoft.com/office/drawing/2014/main" id="{58442EDD-89D4-FB29-455F-2A998642032F}"/>
              </a:ext>
            </a:extLst>
          </p:cNvPr>
          <p:cNvSpPr/>
          <p:nvPr/>
        </p:nvSpPr>
        <p:spPr>
          <a:xfrm>
            <a:off x="52900" y="1303748"/>
            <a:ext cx="10640460" cy="819638"/>
          </a:xfrm>
          <a:prstGeom prst="rect">
            <a:avLst/>
          </a:prstGeom>
          <a:noFill/>
          <a:ln/>
        </p:spPr>
        <p:txBody>
          <a:bodyPr/>
          <a:lstStyle/>
          <a:p>
            <a:pPr algn="just"/>
            <a:r>
              <a:rPr lang="en-US" sz="3000" b="1" spc="300" dirty="0">
                <a:latin typeface="Trebuchet MS (Body)"/>
              </a:rPr>
              <a:t>EVALUATION PARAMETERS</a:t>
            </a:r>
          </a:p>
        </p:txBody>
      </p:sp>
      <p:sp>
        <p:nvSpPr>
          <p:cNvPr id="3" name="TextBox 2">
            <a:extLst>
              <a:ext uri="{FF2B5EF4-FFF2-40B4-BE49-F238E27FC236}">
                <a16:creationId xmlns:a16="http://schemas.microsoft.com/office/drawing/2014/main" id="{26A824C2-B6EB-264D-476E-62593A841BCF}"/>
              </a:ext>
            </a:extLst>
          </p:cNvPr>
          <p:cNvSpPr txBox="1"/>
          <p:nvPr/>
        </p:nvSpPr>
        <p:spPr>
          <a:xfrm>
            <a:off x="52900" y="2048292"/>
            <a:ext cx="10400428" cy="2157001"/>
          </a:xfrm>
          <a:prstGeom prst="rect">
            <a:avLst/>
          </a:prstGeom>
          <a:noFill/>
        </p:spPr>
        <p:txBody>
          <a:bodyPr wrap="square">
            <a:spAutoFit/>
          </a:bodyPr>
          <a:lstStyle/>
          <a:p>
            <a:pPr marL="285739" indent="-285739" algn="just">
              <a:lnSpc>
                <a:spcPts val="2320"/>
              </a:lnSpc>
              <a:buFont typeface="Arial" panose="020B0604020202020204" pitchFamily="34" charset="0"/>
              <a:buChar char="•"/>
            </a:pPr>
            <a:endParaRPr lang="en-US" sz="2000" b="1" dirty="0"/>
          </a:p>
          <a:p>
            <a:pPr marL="285739" indent="-285739" algn="just">
              <a:lnSpc>
                <a:spcPts val="2320"/>
              </a:lnSpc>
              <a:buFont typeface="Arial" panose="020B0604020202020204" pitchFamily="34" charset="0"/>
              <a:buChar char="•"/>
            </a:pPr>
            <a:r>
              <a:rPr lang="en-IN" sz="2000" b="1" dirty="0">
                <a:latin typeface="Times New Roman" panose="02020603050405020304" pitchFamily="18" charset="0"/>
                <a:cs typeface="Times New Roman" panose="02020603050405020304" pitchFamily="18" charset="0"/>
              </a:rPr>
              <a:t>Fréchet Video Distance (FVD)</a:t>
            </a:r>
            <a:endParaRPr lang="en-US" sz="2000" b="1" dirty="0">
              <a:latin typeface="Times New Roman" panose="02020603050405020304" pitchFamily="18" charset="0"/>
              <a:cs typeface="Times New Roman" panose="02020603050405020304" pitchFamily="18" charset="0"/>
            </a:endParaRPr>
          </a:p>
          <a:p>
            <a:pPr marL="285739" indent="-285739" algn="just">
              <a:lnSpc>
                <a:spcPts val="2320"/>
              </a:lnSpc>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CLIP Similarity (CLIPSIM)</a:t>
            </a:r>
          </a:p>
          <a:p>
            <a:pPr marL="285739" indent="-285739" algn="just">
              <a:lnSpc>
                <a:spcPts val="2320"/>
              </a:lnSpc>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Temporal Flickering</a:t>
            </a:r>
          </a:p>
          <a:p>
            <a:pPr marL="285739" indent="-285739" algn="just">
              <a:lnSpc>
                <a:spcPts val="2320"/>
              </a:lnSpc>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Dynamic Degree</a:t>
            </a:r>
          </a:p>
          <a:p>
            <a:pPr marL="285739" indent="-285739" algn="just">
              <a:lnSpc>
                <a:spcPts val="2320"/>
              </a:lnSpc>
              <a:buFont typeface="Arial" panose="020B0604020202020204" pitchFamily="34" charset="0"/>
              <a:buChar char="•"/>
            </a:pPr>
            <a:r>
              <a:rPr lang="en-US" sz="2000" b="1" dirty="0">
                <a:latin typeface="Times New Roman" panose="02020603050405020304" pitchFamily="18" charset="0"/>
                <a:cs typeface="Times New Roman" panose="02020603050405020304" pitchFamily="18" charset="0"/>
              </a:rPr>
              <a:t>Background Consistency , Subject Consistency</a:t>
            </a:r>
          </a:p>
          <a:p>
            <a:pPr marL="285739" indent="-285739" algn="just">
              <a:lnSpc>
                <a:spcPts val="2320"/>
              </a:lnSpc>
              <a:buFont typeface="Arial" panose="020B0604020202020204" pitchFamily="34" charset="0"/>
              <a:buChar char="•"/>
            </a:pPr>
            <a:endParaRPr lang="en-US" sz="2000" b="1" dirty="0"/>
          </a:p>
        </p:txBody>
      </p:sp>
    </p:spTree>
    <p:extLst>
      <p:ext uri="{BB962C8B-B14F-4D97-AF65-F5344CB8AC3E}">
        <p14:creationId xmlns:p14="http://schemas.microsoft.com/office/powerpoint/2010/main" val="35464256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2293761" y="71659"/>
            <a:ext cx="6729727" cy="769441"/>
          </a:xfrm>
          <a:prstGeom prst="rect">
            <a:avLst/>
          </a:prstGeom>
          <a:noFill/>
        </p:spPr>
        <p:txBody>
          <a:bodyPr wrap="none" lIns="91440" tIns="45720" rIns="91440" bIns="45720">
            <a:spAutoFit/>
          </a:bodyPr>
          <a:lstStyle/>
          <a:p>
            <a:pPr algn="just"/>
            <a:r>
              <a:rPr lang="en-US" sz="4400" spc="300" dirty="0" err="1">
                <a:ln w="0"/>
                <a:effectLst>
                  <a:outerShdw blurRad="38100" dist="19050" dir="2700000" algn="tl" rotWithShape="0">
                    <a:schemeClr val="dk1">
                      <a:alpha val="40000"/>
                    </a:schemeClr>
                  </a:outerShdw>
                </a:effectLst>
                <a:latin typeface="Trebuchet MS (Body)"/>
              </a:rPr>
              <a:t>Comparision</a:t>
            </a:r>
            <a:r>
              <a:rPr lang="en-US" sz="4400" spc="300" dirty="0">
                <a:ln w="0"/>
                <a:effectLst>
                  <a:outerShdw blurRad="38100" dist="19050" dir="2700000" algn="tl" rotWithShape="0">
                    <a:schemeClr val="dk1">
                      <a:alpha val="40000"/>
                    </a:schemeClr>
                  </a:outerShdw>
                </a:effectLst>
                <a:latin typeface="Trebuchet MS (Body)"/>
              </a:rPr>
              <a:t> of models</a:t>
            </a:r>
            <a:endParaRPr lang="en-US" sz="4400" b="0" cap="none" spc="300" dirty="0">
              <a:ln w="0"/>
              <a:solidFill>
                <a:schemeClr val="tx1"/>
              </a:solidFill>
              <a:effectLst>
                <a:outerShdw blurRad="38100" dist="19050" dir="2700000" algn="tl" rotWithShape="0">
                  <a:schemeClr val="dk1">
                    <a:alpha val="40000"/>
                  </a:schemeClr>
                </a:outerShdw>
              </a:effectLst>
              <a:latin typeface="Trebuchet MS (Body)"/>
            </a:endParaRPr>
          </a:p>
        </p:txBody>
      </p:sp>
      <p:sp>
        <p:nvSpPr>
          <p:cNvPr id="14" name="Slide Number Placeholder 13">
            <a:extLst>
              <a:ext uri="{FF2B5EF4-FFF2-40B4-BE49-F238E27FC236}">
                <a16:creationId xmlns:a16="http://schemas.microsoft.com/office/drawing/2014/main" id="{0A8EFE0F-BBCA-C707-435F-72B54AD090A9}"/>
              </a:ext>
            </a:extLst>
          </p:cNvPr>
          <p:cNvSpPr>
            <a:spLocks noGrp="1"/>
          </p:cNvSpPr>
          <p:nvPr>
            <p:ph type="sldNum" sz="quarter" idx="12"/>
          </p:nvPr>
        </p:nvSpPr>
        <p:spPr/>
        <p:txBody>
          <a:bodyPr/>
          <a:lstStyle/>
          <a:p>
            <a:pPr algn="just"/>
            <a:fld id="{8D1CBC76-10BC-4E42-94A3-6D535C78C3B8}" type="slidenum">
              <a:rPr lang="en-IN" smtClean="0"/>
              <a:pPr algn="just"/>
              <a:t>14</a:t>
            </a:fld>
            <a:endParaRPr lang="en-IN"/>
          </a:p>
        </p:txBody>
      </p:sp>
      <p:pic>
        <p:nvPicPr>
          <p:cNvPr id="3" name="Picture 2">
            <a:extLst>
              <a:ext uri="{FF2B5EF4-FFF2-40B4-BE49-F238E27FC236}">
                <a16:creationId xmlns:a16="http://schemas.microsoft.com/office/drawing/2014/main" id="{5A821BA0-CEE0-211F-4CF5-7626F65AD14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13848"/>
            <a:ext cx="12192000" cy="5030304"/>
          </a:xfrm>
          <a:prstGeom prst="rect">
            <a:avLst/>
          </a:prstGeom>
        </p:spPr>
      </p:pic>
    </p:spTree>
    <p:extLst>
      <p:ext uri="{BB962C8B-B14F-4D97-AF65-F5344CB8AC3E}">
        <p14:creationId xmlns:p14="http://schemas.microsoft.com/office/powerpoint/2010/main" val="12026160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512065" y="669686"/>
            <a:ext cx="11484337" cy="723275"/>
          </a:xfrm>
          <a:prstGeom prst="rect">
            <a:avLst/>
          </a:prstGeom>
          <a:noFill/>
        </p:spPr>
        <p:txBody>
          <a:bodyPr wrap="square" rtlCol="0">
            <a:spAutoFit/>
          </a:bodyPr>
          <a:lstStyle/>
          <a:p>
            <a:pPr algn="just"/>
            <a:endParaRPr lang="en-IN" u="sng"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IN" sz="1200" kern="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7" name="Rectangle 6"/>
          <p:cNvSpPr/>
          <p:nvPr/>
        </p:nvSpPr>
        <p:spPr>
          <a:xfrm>
            <a:off x="0" y="71659"/>
            <a:ext cx="12192000" cy="769441"/>
          </a:xfrm>
          <a:prstGeom prst="rect">
            <a:avLst/>
          </a:prstGeom>
          <a:noFill/>
        </p:spPr>
        <p:txBody>
          <a:bodyPr wrap="square" lIns="91440" tIns="45720" rIns="91440" bIns="45720">
            <a:spAutoFit/>
          </a:bodyPr>
          <a:lstStyle/>
          <a:p>
            <a:pPr algn="ctr"/>
            <a:r>
              <a:rPr lang="en-US" sz="4400" spc="300" dirty="0">
                <a:ln w="0"/>
                <a:effectLst>
                  <a:outerShdw blurRad="38100" dist="19050" dir="2700000" algn="tl" rotWithShape="0">
                    <a:schemeClr val="dk1">
                      <a:alpha val="40000"/>
                    </a:schemeClr>
                  </a:outerShdw>
                </a:effectLst>
                <a:latin typeface="Trebuchet MS (Body)"/>
              </a:rPr>
              <a:t>Limitations</a:t>
            </a:r>
            <a:endParaRPr lang="en-US" sz="4400" b="0" cap="none" spc="300" dirty="0">
              <a:ln w="0"/>
              <a:solidFill>
                <a:schemeClr val="tx1"/>
              </a:solidFill>
              <a:effectLst>
                <a:outerShdw blurRad="38100" dist="19050" dir="2700000" algn="tl" rotWithShape="0">
                  <a:schemeClr val="dk1">
                    <a:alpha val="40000"/>
                  </a:schemeClr>
                </a:outerShdw>
              </a:effectLst>
              <a:latin typeface="Trebuchet MS (Body)"/>
            </a:endParaRPr>
          </a:p>
        </p:txBody>
      </p:sp>
      <p:sp>
        <p:nvSpPr>
          <p:cNvPr id="14" name="Slide Number Placeholder 13">
            <a:extLst>
              <a:ext uri="{FF2B5EF4-FFF2-40B4-BE49-F238E27FC236}">
                <a16:creationId xmlns:a16="http://schemas.microsoft.com/office/drawing/2014/main" id="{0A8EFE0F-BBCA-C707-435F-72B54AD090A9}"/>
              </a:ext>
            </a:extLst>
          </p:cNvPr>
          <p:cNvSpPr>
            <a:spLocks noGrp="1"/>
          </p:cNvSpPr>
          <p:nvPr>
            <p:ph type="sldNum" sz="quarter" idx="12"/>
          </p:nvPr>
        </p:nvSpPr>
        <p:spPr/>
        <p:txBody>
          <a:bodyPr/>
          <a:lstStyle/>
          <a:p>
            <a:pPr algn="just"/>
            <a:fld id="{8D1CBC76-10BC-4E42-94A3-6D535C78C3B8}" type="slidenum">
              <a:rPr lang="en-IN" smtClean="0"/>
              <a:pPr algn="just"/>
              <a:t>15</a:t>
            </a:fld>
            <a:endParaRPr lang="en-IN"/>
          </a:p>
        </p:txBody>
      </p:sp>
      <p:sp>
        <p:nvSpPr>
          <p:cNvPr id="6" name="TextBox 5">
            <a:extLst>
              <a:ext uri="{FF2B5EF4-FFF2-40B4-BE49-F238E27FC236}">
                <a16:creationId xmlns:a16="http://schemas.microsoft.com/office/drawing/2014/main" id="{F3B8303D-B749-EED3-619E-43F6AB97C96A}"/>
              </a:ext>
            </a:extLst>
          </p:cNvPr>
          <p:cNvSpPr txBox="1"/>
          <p:nvPr/>
        </p:nvSpPr>
        <p:spPr>
          <a:xfrm>
            <a:off x="983847" y="1001209"/>
            <a:ext cx="10504025" cy="4524315"/>
          </a:xfrm>
          <a:prstGeom prst="rect">
            <a:avLst/>
          </a:prstGeom>
          <a:noFill/>
        </p:spPr>
        <p:txBody>
          <a:bodyPr wrap="square" rtlCol="0">
            <a:spAutoFit/>
          </a:bodyPr>
          <a:lstStyle/>
          <a:p>
            <a:pPr marL="285750" indent="-28575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Dataset and Resolution: The WebVid-10M dataset contains low-resolution videos with fixed watermarks, leading to similar artifacts and low-resolution outputs in generated videos.</a:t>
            </a:r>
          </a:p>
          <a:p>
            <a:pPr marL="285750" indent="-285750" algn="just">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Limited Motion: </a:t>
            </a:r>
            <a:r>
              <a:rPr lang="en-US" sz="2400" dirty="0" err="1">
                <a:latin typeface="Times New Roman" panose="02020603050405020304" pitchFamily="18" charset="0"/>
                <a:cs typeface="Times New Roman" panose="02020603050405020304" pitchFamily="18" charset="0"/>
              </a:rPr>
              <a:t>FrameInit</a:t>
            </a:r>
            <a:r>
              <a:rPr lang="en-US" sz="2400" dirty="0">
                <a:latin typeface="Times New Roman" panose="02020603050405020304" pitchFamily="18" charset="0"/>
                <a:cs typeface="Times New Roman" panose="02020603050405020304" pitchFamily="18" charset="0"/>
              </a:rPr>
              <a:t> enhances stability but often restricts subject movement, limiting motion magnitude.</a:t>
            </a:r>
          </a:p>
          <a:p>
            <a:pPr marL="285750" indent="-285750" algn="just">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Training Constraints: Spatial conditioning requires U-Net layer tuning, increasing training costs and limiting adaptability to personalized T2I models.-</a:t>
            </a:r>
          </a:p>
          <a:p>
            <a:pPr marL="285750" indent="-285750" algn="just">
              <a:buFont typeface="Arial" panose="020B0604020202020204" pitchFamily="34" charset="0"/>
              <a:buChar char="•"/>
            </a:pPr>
            <a:endParaRPr lang="en-US" sz="2400"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Base Model Flaws: Inherits limitations from Stable Diffusion, such as inaccuracies in rendering faces and text.</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098642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9D1CFB-6257-AC33-C7A9-3FE7A8FA9199}"/>
              </a:ext>
            </a:extLst>
          </p:cNvPr>
          <p:cNvSpPr>
            <a:spLocks noGrp="1"/>
          </p:cNvSpPr>
          <p:nvPr>
            <p:ph type="title"/>
          </p:nvPr>
        </p:nvSpPr>
        <p:spPr>
          <a:xfrm>
            <a:off x="636443" y="-454965"/>
            <a:ext cx="10357666" cy="1438450"/>
          </a:xfrm>
        </p:spPr>
        <p:txBody>
          <a:bodyPr/>
          <a:lstStyle/>
          <a:p>
            <a:r>
              <a:rPr lang="en-US" dirty="0">
                <a:latin typeface="Trebuchet MS (Body)"/>
              </a:rPr>
              <a:t>Future applications </a:t>
            </a:r>
            <a:endParaRPr lang="en-IN" dirty="0">
              <a:latin typeface="Trebuchet MS (Body)"/>
            </a:endParaRPr>
          </a:p>
        </p:txBody>
      </p:sp>
      <p:sp>
        <p:nvSpPr>
          <p:cNvPr id="3" name="Content Placeholder 2">
            <a:extLst>
              <a:ext uri="{FF2B5EF4-FFF2-40B4-BE49-F238E27FC236}">
                <a16:creationId xmlns:a16="http://schemas.microsoft.com/office/drawing/2014/main" id="{7C97FF8E-E184-E567-0927-ED8A8349A57B}"/>
              </a:ext>
            </a:extLst>
          </p:cNvPr>
          <p:cNvSpPr>
            <a:spLocks noGrp="1"/>
          </p:cNvSpPr>
          <p:nvPr>
            <p:ph idx="1"/>
          </p:nvPr>
        </p:nvSpPr>
        <p:spPr>
          <a:xfrm>
            <a:off x="364940" y="1215611"/>
            <a:ext cx="11292635" cy="5459919"/>
          </a:xfrm>
        </p:spPr>
        <p:txBody>
          <a:bodyPr>
            <a:noAutofit/>
          </a:bodyPr>
          <a:lstStyle/>
          <a:p>
            <a:pPr algn="just"/>
            <a:r>
              <a:rPr lang="en-US" sz="1800" b="1" dirty="0">
                <a:latin typeface="Times New Roman" panose="02020603050405020304" pitchFamily="18" charset="0"/>
                <a:ea typeface="Tahoma" panose="020B0604030504040204" pitchFamily="34" charset="0"/>
                <a:cs typeface="Times New Roman" panose="02020603050405020304" pitchFamily="18" charset="0"/>
              </a:rPr>
              <a:t>Content Creation and Marketing</a:t>
            </a:r>
          </a:p>
          <a:p>
            <a:pPr marL="0" indent="0" algn="just">
              <a:buNone/>
            </a:pPr>
            <a:r>
              <a:rPr lang="en-US" sz="1800" dirty="0">
                <a:latin typeface="Times New Roman" panose="02020603050405020304" pitchFamily="18" charset="0"/>
                <a:ea typeface="Tahoma" panose="020B0604030504040204" pitchFamily="34" charset="0"/>
                <a:cs typeface="Times New Roman" panose="02020603050405020304" pitchFamily="18" charset="0"/>
              </a:rPr>
              <a:t>     </a:t>
            </a:r>
            <a:r>
              <a:rPr lang="en-US" sz="1600" dirty="0">
                <a:latin typeface="Times New Roman" panose="02020603050405020304" pitchFamily="18" charset="0"/>
                <a:ea typeface="Tahoma" panose="020B0604030504040204" pitchFamily="34" charset="0"/>
                <a:cs typeface="Times New Roman" panose="02020603050405020304" pitchFamily="18" charset="0"/>
              </a:rPr>
              <a:t>Ad Campaigns: Generate short, engaging video clips based on brand-related keywords and images for digital marketing. </a:t>
            </a:r>
          </a:p>
          <a:p>
            <a:pPr marL="0" indent="0" algn="just">
              <a:buNone/>
            </a:pPr>
            <a:r>
              <a:rPr lang="en-US" sz="1600" dirty="0">
                <a:latin typeface="Times New Roman" panose="02020603050405020304" pitchFamily="18" charset="0"/>
                <a:ea typeface="Tahoma" panose="020B0604030504040204" pitchFamily="34" charset="0"/>
                <a:cs typeface="Times New Roman" panose="02020603050405020304" pitchFamily="18" charset="0"/>
              </a:rPr>
              <a:t>      Social Media: Real-time generation of videos for trending topics or events to boost engagement</a:t>
            </a:r>
            <a:r>
              <a:rPr lang="en-US" sz="1600" dirty="0">
                <a:latin typeface="Times New Roman" panose="02020603050405020304" pitchFamily="18" charset="0"/>
                <a:cs typeface="Times New Roman" panose="02020603050405020304" pitchFamily="18" charset="0"/>
              </a:rPr>
              <a:t>. </a:t>
            </a:r>
            <a:endParaRPr lang="en-US" sz="1800" dirty="0">
              <a:latin typeface="Times New Roman" panose="02020603050405020304" pitchFamily="18" charset="0"/>
              <a:cs typeface="Times New Roman" panose="02020603050405020304" pitchFamily="18" charset="0"/>
            </a:endParaRPr>
          </a:p>
          <a:p>
            <a:pPr algn="just"/>
            <a:r>
              <a:rPr lang="en-IN" sz="1800" b="1" dirty="0">
                <a:latin typeface="Times New Roman" panose="02020603050405020304" pitchFamily="18" charset="0"/>
                <a:cs typeface="Times New Roman" panose="02020603050405020304" pitchFamily="18" charset="0"/>
              </a:rPr>
              <a:t>Entertainment and Media</a:t>
            </a:r>
          </a:p>
          <a:p>
            <a:pPr marL="0" indent="0" algn="just">
              <a:buNone/>
            </a:pPr>
            <a:r>
              <a:rPr lang="en-IN" sz="16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Creative Storytelling: Generate video snippets to match a story or script, allowing authors to visualize scenes  dynamically. </a:t>
            </a:r>
          </a:p>
          <a:p>
            <a:pPr algn="just"/>
            <a:r>
              <a:rPr lang="en-US" sz="2400" b="1" dirty="0">
                <a:latin typeface="Times New Roman" panose="02020603050405020304" pitchFamily="18" charset="0"/>
                <a:cs typeface="Times New Roman" panose="02020603050405020304" pitchFamily="18" charset="0"/>
              </a:rPr>
              <a:t>Cyclone Prediction</a:t>
            </a:r>
          </a:p>
          <a:p>
            <a:pPr marL="0" indent="0" algn="just">
              <a:buNone/>
            </a:pPr>
            <a:r>
              <a:rPr lang="en-US" sz="1600" dirty="0">
                <a:latin typeface="Times New Roman" panose="02020603050405020304" pitchFamily="18" charset="0"/>
                <a:cs typeface="Times New Roman" panose="02020603050405020304" pitchFamily="18" charset="0"/>
              </a:rPr>
              <a:t>      Consistient2V is designed to model temporal dynamics in videos, but it can also be applied to spatially varying data like weather    patterns. By incorporating spatial features and relationships into the model, you could potentially use Consistient2V to predict cyclone movement or intensity based on the current state of atmospheric conditions.</a:t>
            </a:r>
          </a:p>
          <a:p>
            <a:pPr marL="0" indent="0" algn="just">
              <a:buNone/>
            </a:pPr>
            <a:r>
              <a:rPr lang="en-US" sz="1600" dirty="0">
                <a:latin typeface="Times New Roman" panose="02020603050405020304" pitchFamily="18" charset="0"/>
                <a:cs typeface="Times New Roman" panose="02020603050405020304" pitchFamily="18" charset="0"/>
              </a:rPr>
              <a:t>This approach leverages the spatiotemporal dynamics inherent in weather patterns, allowing the model to capture complex interactions between different variables.</a:t>
            </a:r>
            <a:endParaRPr lang="en-IN" sz="16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D61FA57E-8738-3C38-A4A1-A6DC5EB18967}"/>
              </a:ext>
            </a:extLst>
          </p:cNvPr>
          <p:cNvSpPr>
            <a:spLocks noGrp="1"/>
          </p:cNvSpPr>
          <p:nvPr>
            <p:ph type="sldNum" sz="quarter" idx="12"/>
          </p:nvPr>
        </p:nvSpPr>
        <p:spPr/>
        <p:txBody>
          <a:bodyPr/>
          <a:lstStyle/>
          <a:p>
            <a:fld id="{8D1CBC76-10BC-4E42-94A3-6D535C78C3B8}" type="slidenum">
              <a:rPr lang="en-IN" smtClean="0"/>
              <a:t>16</a:t>
            </a:fld>
            <a:endParaRPr lang="en-IN"/>
          </a:p>
        </p:txBody>
      </p:sp>
    </p:spTree>
    <p:extLst>
      <p:ext uri="{BB962C8B-B14F-4D97-AF65-F5344CB8AC3E}">
        <p14:creationId xmlns:p14="http://schemas.microsoft.com/office/powerpoint/2010/main" val="9101578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8BCD2-197C-9AF6-6132-9A1EADACB0D3}"/>
              </a:ext>
            </a:extLst>
          </p:cNvPr>
          <p:cNvSpPr>
            <a:spLocks noGrp="1"/>
          </p:cNvSpPr>
          <p:nvPr>
            <p:ph type="title"/>
          </p:nvPr>
        </p:nvSpPr>
        <p:spPr>
          <a:xfrm>
            <a:off x="736600" y="18255"/>
            <a:ext cx="10515600" cy="1325563"/>
          </a:xfrm>
        </p:spPr>
        <p:txBody>
          <a:bodyPr>
            <a:normAutofit/>
          </a:bodyPr>
          <a:lstStyle/>
          <a:p>
            <a:pPr algn="ctr"/>
            <a:r>
              <a:rPr lang="en-US" sz="4800" spc="300" dirty="0">
                <a:latin typeface="Trebuchet MS (Body)"/>
              </a:rPr>
              <a:t>References</a:t>
            </a:r>
            <a:endParaRPr lang="en-IN" sz="4800" spc="300" dirty="0">
              <a:latin typeface="Trebuchet MS (Body)"/>
            </a:endParaRPr>
          </a:p>
        </p:txBody>
      </p:sp>
      <p:sp>
        <p:nvSpPr>
          <p:cNvPr id="3" name="Content Placeholder 2">
            <a:extLst>
              <a:ext uri="{FF2B5EF4-FFF2-40B4-BE49-F238E27FC236}">
                <a16:creationId xmlns:a16="http://schemas.microsoft.com/office/drawing/2014/main" id="{6017D6B4-0CF9-F353-220F-F7A981FF174E}"/>
              </a:ext>
            </a:extLst>
          </p:cNvPr>
          <p:cNvSpPr>
            <a:spLocks noGrp="1"/>
          </p:cNvSpPr>
          <p:nvPr>
            <p:ph idx="1"/>
          </p:nvPr>
        </p:nvSpPr>
        <p:spPr>
          <a:xfrm>
            <a:off x="786371" y="1380094"/>
            <a:ext cx="10515600" cy="5115243"/>
          </a:xfrm>
        </p:spPr>
        <p:txBody>
          <a:bodyPr>
            <a:normAutofit/>
          </a:bodyPr>
          <a:lstStyle/>
          <a:p>
            <a:pPr algn="just"/>
            <a:r>
              <a:rPr lang="en-US" sz="2400" b="1" dirty="0">
                <a:latin typeface="Times New Roman" panose="02020603050405020304" pitchFamily="18" charset="0"/>
                <a:cs typeface="Times New Roman" panose="02020603050405020304" pitchFamily="18" charset="0"/>
                <a:hlinkClick r:id="rId2"/>
              </a:rPr>
              <a:t>[1]Fox et al., 2021</a:t>
            </a:r>
            <a:r>
              <a:rPr lang="en-US" sz="2400" dirty="0">
                <a:latin typeface="Times New Roman" panose="02020603050405020304" pitchFamily="18" charset="0"/>
                <a:cs typeface="Times New Roman" panose="02020603050405020304" pitchFamily="18" charset="0"/>
                <a:hlinkClick r:id="rId2"/>
              </a:rPr>
              <a:t>: </a:t>
            </a:r>
            <a:r>
              <a:rPr lang="en-US" sz="2400" i="1" dirty="0">
                <a:latin typeface="Times New Roman" panose="02020603050405020304" pitchFamily="18" charset="0"/>
                <a:cs typeface="Times New Roman" panose="02020603050405020304" pitchFamily="18" charset="0"/>
                <a:hlinkClick r:id="rId2"/>
              </a:rPr>
              <a:t>Towards Realistic Video Generation with GANs</a:t>
            </a:r>
            <a:r>
              <a:rPr lang="en-US" sz="2400" i="1" dirty="0">
                <a:latin typeface="Times New Roman" panose="02020603050405020304" pitchFamily="18" charset="0"/>
                <a:cs typeface="Times New Roman" panose="02020603050405020304" pitchFamily="18" charset="0"/>
              </a:rPr>
              <a:t>	</a:t>
            </a:r>
          </a:p>
          <a:p>
            <a:pPr algn="just"/>
            <a:r>
              <a:rPr lang="en-IN" sz="2400" b="1" dirty="0">
                <a:latin typeface="Times New Roman" panose="02020603050405020304" pitchFamily="18" charset="0"/>
                <a:cs typeface="Times New Roman" panose="02020603050405020304" pitchFamily="18" charset="0"/>
                <a:hlinkClick r:id="rId2"/>
              </a:rPr>
              <a:t>[2]Brooks et al., 2022</a:t>
            </a:r>
            <a:r>
              <a:rPr lang="en-IN" sz="2400" dirty="0">
                <a:latin typeface="Times New Roman" panose="02020603050405020304" pitchFamily="18" charset="0"/>
                <a:cs typeface="Times New Roman" panose="02020603050405020304" pitchFamily="18" charset="0"/>
                <a:hlinkClick r:id="rId2"/>
              </a:rPr>
              <a:t>: </a:t>
            </a:r>
            <a:r>
              <a:rPr lang="en-IN" sz="2400" i="1" dirty="0">
                <a:latin typeface="Times New Roman" panose="02020603050405020304" pitchFamily="18" charset="0"/>
                <a:cs typeface="Times New Roman" panose="02020603050405020304" pitchFamily="18" charset="0"/>
                <a:hlinkClick r:id="rId2"/>
              </a:rPr>
              <a:t>Generative Video with Autoregressive Transformers</a:t>
            </a:r>
            <a:endParaRPr lang="en-US" sz="2400" i="1" dirty="0">
              <a:latin typeface="Times New Roman" panose="02020603050405020304" pitchFamily="18" charset="0"/>
              <a:cs typeface="Times New Roman" panose="02020603050405020304" pitchFamily="18" charset="0"/>
            </a:endParaRPr>
          </a:p>
          <a:p>
            <a:pPr algn="just"/>
            <a:r>
              <a:rPr lang="en-US" sz="2400" b="1" dirty="0">
                <a:latin typeface="Times New Roman" panose="02020603050405020304" pitchFamily="18" charset="0"/>
                <a:cs typeface="Times New Roman" panose="02020603050405020304" pitchFamily="18" charset="0"/>
                <a:hlinkClick r:id="rId2"/>
              </a:rPr>
              <a:t>[3]Tian et al., 2021</a:t>
            </a:r>
            <a:r>
              <a:rPr lang="en-US" sz="2400" dirty="0">
                <a:latin typeface="Times New Roman" panose="02020603050405020304" pitchFamily="18" charset="0"/>
                <a:cs typeface="Times New Roman" panose="02020603050405020304" pitchFamily="18" charset="0"/>
                <a:hlinkClick r:id="rId2"/>
              </a:rPr>
              <a:t>: </a:t>
            </a:r>
            <a:r>
              <a:rPr lang="en-US" sz="2400" i="1" dirty="0">
                <a:latin typeface="Times New Roman" panose="02020603050405020304" pitchFamily="18" charset="0"/>
                <a:cs typeface="Times New Roman" panose="02020603050405020304" pitchFamily="18" charset="0"/>
                <a:hlinkClick r:id="rId2"/>
              </a:rPr>
              <a:t>Towards Real-Time Video Generation</a:t>
            </a:r>
            <a:endParaRPr lang="en-US" sz="2400" i="1" dirty="0">
              <a:latin typeface="Times New Roman" panose="02020603050405020304" pitchFamily="18" charset="0"/>
              <a:cs typeface="Times New Roman" panose="02020603050405020304" pitchFamily="18" charset="0"/>
            </a:endParaRPr>
          </a:p>
          <a:p>
            <a:pPr algn="just"/>
            <a:r>
              <a:rPr lang="en-IN" sz="2400" b="1" dirty="0">
                <a:latin typeface="Times New Roman" panose="02020603050405020304" pitchFamily="18" charset="0"/>
                <a:cs typeface="Times New Roman" panose="02020603050405020304" pitchFamily="18" charset="0"/>
                <a:hlinkClick r:id="rId2"/>
              </a:rPr>
              <a:t>[4]Wang et al., 2020</a:t>
            </a:r>
            <a:r>
              <a:rPr lang="en-IN" sz="2400" dirty="0">
                <a:latin typeface="Times New Roman" panose="02020603050405020304" pitchFamily="18" charset="0"/>
                <a:cs typeface="Times New Roman" panose="02020603050405020304" pitchFamily="18" charset="0"/>
                <a:hlinkClick r:id="rId2"/>
              </a:rPr>
              <a:t>: </a:t>
            </a:r>
            <a:r>
              <a:rPr lang="en-IN" sz="2400" i="1" dirty="0" err="1">
                <a:latin typeface="Times New Roman" panose="02020603050405020304" pitchFamily="18" charset="0"/>
                <a:cs typeface="Times New Roman" panose="02020603050405020304" pitchFamily="18" charset="0"/>
                <a:hlinkClick r:id="rId2"/>
              </a:rPr>
              <a:t>ImaGINator</a:t>
            </a:r>
            <a:r>
              <a:rPr lang="en-IN" sz="2400" i="1" dirty="0">
                <a:latin typeface="Times New Roman" panose="02020603050405020304" pitchFamily="18" charset="0"/>
                <a:cs typeface="Times New Roman" panose="02020603050405020304" pitchFamily="18" charset="0"/>
                <a:hlinkClick r:id="rId2"/>
              </a:rPr>
              <a:t>: Conditional </a:t>
            </a:r>
            <a:r>
              <a:rPr lang="en-IN" sz="2400" i="1" dirty="0" err="1">
                <a:latin typeface="Times New Roman" panose="02020603050405020304" pitchFamily="18" charset="0"/>
                <a:cs typeface="Times New Roman" panose="02020603050405020304" pitchFamily="18" charset="0"/>
                <a:hlinkClick r:id="rId2"/>
              </a:rPr>
              <a:t>Spatio</a:t>
            </a:r>
            <a:r>
              <a:rPr lang="en-IN" sz="2400" i="1" dirty="0">
                <a:latin typeface="Times New Roman" panose="02020603050405020304" pitchFamily="18" charset="0"/>
                <a:cs typeface="Times New Roman" panose="02020603050405020304" pitchFamily="18" charset="0"/>
                <a:hlinkClick r:id="rId2"/>
              </a:rPr>
              <a:t>-Temporal GAN for Video Generation </a:t>
            </a:r>
            <a:endParaRPr lang="en-IN" sz="2400" i="1" dirty="0">
              <a:latin typeface="Times New Roman" panose="02020603050405020304" pitchFamily="18" charset="0"/>
              <a:cs typeface="Times New Roman" panose="02020603050405020304" pitchFamily="18" charset="0"/>
            </a:endParaRPr>
          </a:p>
          <a:p>
            <a:pPr algn="just"/>
            <a:r>
              <a:rPr lang="en-US" sz="2400" b="1" i="0" dirty="0">
                <a:solidFill>
                  <a:srgbClr val="222222"/>
                </a:solidFill>
                <a:effectLst/>
                <a:latin typeface="Times New Roman" panose="02020603050405020304" pitchFamily="18" charset="0"/>
                <a:cs typeface="Times New Roman" panose="02020603050405020304" pitchFamily="18" charset="0"/>
                <a:hlinkClick r:id="rId2"/>
              </a:rPr>
              <a:t>[5]Bi, S., Hu, Z., Zhao, M. </a:t>
            </a:r>
            <a:r>
              <a:rPr lang="en-US" sz="2400" b="1" i="1" dirty="0">
                <a:solidFill>
                  <a:srgbClr val="222222"/>
                </a:solidFill>
                <a:effectLst/>
                <a:latin typeface="Times New Roman" panose="02020603050405020304" pitchFamily="18" charset="0"/>
                <a:cs typeface="Times New Roman" panose="02020603050405020304" pitchFamily="18" charset="0"/>
                <a:hlinkClick r:id="rId2"/>
              </a:rPr>
              <a:t>et al</a:t>
            </a:r>
            <a:r>
              <a:rPr lang="en-US" sz="2400" b="0" i="1" dirty="0">
                <a:solidFill>
                  <a:srgbClr val="222222"/>
                </a:solidFill>
                <a:effectLst/>
                <a:latin typeface="Times New Roman" panose="02020603050405020304" pitchFamily="18" charset="0"/>
                <a:cs typeface="Times New Roman" panose="02020603050405020304" pitchFamily="18" charset="0"/>
                <a:hlinkClick r:id="rId2"/>
              </a:rPr>
              <a:t>. Spatiotemporal consistency enhancement self-supervised representation learning for action recognition </a:t>
            </a:r>
            <a:endParaRPr lang="en-US" sz="2400" b="0" i="1" dirty="0">
              <a:solidFill>
                <a:srgbClr val="222222"/>
              </a:solidFill>
              <a:effectLst/>
              <a:latin typeface="Times New Roman" panose="02020603050405020304" pitchFamily="18" charset="0"/>
              <a:cs typeface="Times New Roman" panose="02020603050405020304" pitchFamily="18" charset="0"/>
            </a:endParaRPr>
          </a:p>
          <a:p>
            <a:pPr algn="just"/>
            <a:r>
              <a:rPr lang="en-IN" sz="2400" b="1" i="0" dirty="0">
                <a:solidFill>
                  <a:srgbClr val="0E101A"/>
                </a:solidFill>
                <a:effectLst/>
                <a:latin typeface="Times New Roman" panose="02020603050405020304" pitchFamily="18" charset="0"/>
                <a:cs typeface="Times New Roman" panose="02020603050405020304" pitchFamily="18" charset="0"/>
                <a:hlinkClick r:id="rId2"/>
              </a:rPr>
              <a:t>[6]</a:t>
            </a:r>
            <a:r>
              <a:rPr lang="en-IN" sz="2400" b="1" i="0" dirty="0" err="1">
                <a:solidFill>
                  <a:srgbClr val="0E101A"/>
                </a:solidFill>
                <a:effectLst/>
                <a:latin typeface="Times New Roman" panose="02020603050405020304" pitchFamily="18" charset="0"/>
                <a:cs typeface="Times New Roman" panose="02020603050405020304" pitchFamily="18" charset="0"/>
                <a:hlinkClick r:id="rId2"/>
              </a:rPr>
              <a:t>Taghipour</a:t>
            </a:r>
            <a:r>
              <a:rPr lang="en-IN" sz="2400" b="1" i="0" dirty="0">
                <a:solidFill>
                  <a:srgbClr val="0E101A"/>
                </a:solidFill>
                <a:effectLst/>
                <a:latin typeface="Times New Roman" panose="02020603050405020304" pitchFamily="18" charset="0"/>
                <a:cs typeface="Times New Roman" panose="02020603050405020304" pitchFamily="18" charset="0"/>
                <a:hlinkClick r:id="rId2"/>
              </a:rPr>
              <a:t>, A., </a:t>
            </a:r>
            <a:r>
              <a:rPr lang="en-IN" sz="2400" b="1" i="0" dirty="0" err="1">
                <a:solidFill>
                  <a:srgbClr val="0E101A"/>
                </a:solidFill>
                <a:effectLst/>
                <a:latin typeface="Times New Roman" panose="02020603050405020304" pitchFamily="18" charset="0"/>
                <a:cs typeface="Times New Roman" panose="02020603050405020304" pitchFamily="18" charset="0"/>
                <a:hlinkClick r:id="rId2"/>
              </a:rPr>
              <a:t>Ghahremani</a:t>
            </a:r>
            <a:r>
              <a:rPr lang="en-IN" sz="2400" b="1" i="0" dirty="0">
                <a:solidFill>
                  <a:srgbClr val="0E101A"/>
                </a:solidFill>
                <a:effectLst/>
                <a:latin typeface="Times New Roman" panose="02020603050405020304" pitchFamily="18" charset="0"/>
                <a:cs typeface="Times New Roman" panose="02020603050405020304" pitchFamily="18" charset="0"/>
                <a:hlinkClick r:id="rId2"/>
              </a:rPr>
              <a:t>, M., </a:t>
            </a:r>
            <a:r>
              <a:rPr lang="en-IN" sz="2400" b="1" i="0" dirty="0" err="1">
                <a:solidFill>
                  <a:srgbClr val="0E101A"/>
                </a:solidFill>
                <a:effectLst/>
                <a:latin typeface="Times New Roman" panose="02020603050405020304" pitchFamily="18" charset="0"/>
                <a:cs typeface="Times New Roman" panose="02020603050405020304" pitchFamily="18" charset="0"/>
                <a:hlinkClick r:id="rId2"/>
              </a:rPr>
              <a:t>Bennamoun</a:t>
            </a:r>
            <a:r>
              <a:rPr lang="en-IN" sz="2400" b="1" i="0" dirty="0">
                <a:solidFill>
                  <a:srgbClr val="0E101A"/>
                </a:solidFill>
                <a:effectLst/>
                <a:latin typeface="Times New Roman" panose="02020603050405020304" pitchFamily="18" charset="0"/>
                <a:cs typeface="Times New Roman" panose="02020603050405020304" pitchFamily="18" charset="0"/>
                <a:hlinkClick r:id="rId2"/>
              </a:rPr>
              <a:t>, M., </a:t>
            </a:r>
            <a:r>
              <a:rPr lang="en-IN" sz="2400" b="1" i="0" dirty="0" err="1">
                <a:solidFill>
                  <a:srgbClr val="0E101A"/>
                </a:solidFill>
                <a:effectLst/>
                <a:latin typeface="Times New Roman" panose="02020603050405020304" pitchFamily="18" charset="0"/>
                <a:cs typeface="Times New Roman" panose="02020603050405020304" pitchFamily="18" charset="0"/>
                <a:hlinkClick r:id="rId2"/>
              </a:rPr>
              <a:t>Rekavandi</a:t>
            </a:r>
            <a:r>
              <a:rPr lang="en-IN" sz="2400" b="1" i="0" dirty="0">
                <a:solidFill>
                  <a:srgbClr val="0E101A"/>
                </a:solidFill>
                <a:effectLst/>
                <a:latin typeface="Times New Roman" panose="02020603050405020304" pitchFamily="18" charset="0"/>
                <a:cs typeface="Times New Roman" panose="02020603050405020304" pitchFamily="18" charset="0"/>
                <a:hlinkClick r:id="rId2"/>
              </a:rPr>
              <a:t>, A. M., Li, Z., </a:t>
            </a:r>
            <a:r>
              <a:rPr lang="en-IN" sz="2400" b="1" i="0" dirty="0" err="1">
                <a:solidFill>
                  <a:srgbClr val="0E101A"/>
                </a:solidFill>
                <a:effectLst/>
                <a:latin typeface="Times New Roman" panose="02020603050405020304" pitchFamily="18" charset="0"/>
                <a:cs typeface="Times New Roman" panose="02020603050405020304" pitchFamily="18" charset="0"/>
                <a:hlinkClick r:id="rId2"/>
              </a:rPr>
              <a:t>Laga</a:t>
            </a:r>
            <a:r>
              <a:rPr lang="en-IN" sz="2400" b="1" i="0" dirty="0">
                <a:solidFill>
                  <a:srgbClr val="0E101A"/>
                </a:solidFill>
                <a:effectLst/>
                <a:latin typeface="Times New Roman" panose="02020603050405020304" pitchFamily="18" charset="0"/>
                <a:cs typeface="Times New Roman" panose="02020603050405020304" pitchFamily="18" charset="0"/>
                <a:hlinkClick r:id="rId2"/>
              </a:rPr>
              <a:t>, H., &amp; </a:t>
            </a:r>
            <a:r>
              <a:rPr lang="en-IN" sz="2400" b="1" i="0" dirty="0" err="1">
                <a:solidFill>
                  <a:srgbClr val="0E101A"/>
                </a:solidFill>
                <a:effectLst/>
                <a:latin typeface="Times New Roman" panose="02020603050405020304" pitchFamily="18" charset="0"/>
                <a:cs typeface="Times New Roman" panose="02020603050405020304" pitchFamily="18" charset="0"/>
                <a:hlinkClick r:id="rId2"/>
              </a:rPr>
              <a:t>Boussaid</a:t>
            </a:r>
            <a:r>
              <a:rPr lang="en-IN" sz="2400" b="1" i="0" dirty="0">
                <a:solidFill>
                  <a:srgbClr val="0E101A"/>
                </a:solidFill>
                <a:effectLst/>
                <a:latin typeface="Times New Roman" panose="02020603050405020304" pitchFamily="18" charset="0"/>
                <a:cs typeface="Times New Roman" panose="02020603050405020304" pitchFamily="18" charset="0"/>
                <a:hlinkClick r:id="rId2"/>
              </a:rPr>
              <a:t>, F. </a:t>
            </a:r>
            <a:r>
              <a:rPr lang="en-IN" sz="2400" b="0" i="0" dirty="0">
                <a:solidFill>
                  <a:srgbClr val="0E101A"/>
                </a:solidFill>
                <a:effectLst/>
                <a:latin typeface="Times New Roman" panose="02020603050405020304" pitchFamily="18" charset="0"/>
                <a:cs typeface="Times New Roman" panose="02020603050405020304" pitchFamily="18" charset="0"/>
                <a:hlinkClick r:id="rId2"/>
              </a:rPr>
              <a:t>(2024). </a:t>
            </a:r>
            <a:r>
              <a:rPr lang="en-IN" sz="2400" b="0" i="1" dirty="0">
                <a:solidFill>
                  <a:srgbClr val="0E101A"/>
                </a:solidFill>
                <a:effectLst/>
                <a:latin typeface="Times New Roman" panose="02020603050405020304" pitchFamily="18" charset="0"/>
                <a:cs typeface="Times New Roman" panose="02020603050405020304" pitchFamily="18" charset="0"/>
                <a:hlinkClick r:id="rId2"/>
              </a:rPr>
              <a:t>Faster Image2Video Generation: A Closer Look at CLIP Image Embedding's Impact on </a:t>
            </a:r>
            <a:r>
              <a:rPr lang="en-IN" sz="2400" b="0" i="1" dirty="0" err="1">
                <a:solidFill>
                  <a:srgbClr val="0E101A"/>
                </a:solidFill>
                <a:effectLst/>
                <a:latin typeface="Times New Roman" panose="02020603050405020304" pitchFamily="18" charset="0"/>
                <a:cs typeface="Times New Roman" panose="02020603050405020304" pitchFamily="18" charset="0"/>
                <a:hlinkClick r:id="rId2"/>
              </a:rPr>
              <a:t>Spatio</a:t>
            </a:r>
            <a:r>
              <a:rPr lang="en-IN" sz="2400" b="0" i="1" dirty="0">
                <a:solidFill>
                  <a:srgbClr val="0E101A"/>
                </a:solidFill>
                <a:effectLst/>
                <a:latin typeface="Times New Roman" panose="02020603050405020304" pitchFamily="18" charset="0"/>
                <a:cs typeface="Times New Roman" panose="02020603050405020304" pitchFamily="18" charset="0"/>
                <a:hlinkClick r:id="rId2"/>
              </a:rPr>
              <a:t>-Temporal Cross-Attentions. </a:t>
            </a:r>
            <a:r>
              <a:rPr lang="en-US" sz="2400" i="1" dirty="0">
                <a:latin typeface="Times New Roman" panose="02020603050405020304" pitchFamily="18" charset="0"/>
                <a:cs typeface="Times New Roman" panose="02020603050405020304" pitchFamily="18" charset="0"/>
              </a:rPr>
              <a:t>	</a:t>
            </a:r>
            <a:endParaRPr lang="en-IN" sz="24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7F297D9B-6DB5-138B-41F0-46C36CB163A2}"/>
              </a:ext>
            </a:extLst>
          </p:cNvPr>
          <p:cNvSpPr>
            <a:spLocks noGrp="1"/>
          </p:cNvSpPr>
          <p:nvPr>
            <p:ph type="sldNum" sz="quarter" idx="12"/>
          </p:nvPr>
        </p:nvSpPr>
        <p:spPr/>
        <p:txBody>
          <a:bodyPr/>
          <a:lstStyle/>
          <a:p>
            <a:pPr algn="just"/>
            <a:fld id="{8D1CBC76-10BC-4E42-94A3-6D535C78C3B8}" type="slidenum">
              <a:rPr lang="en-IN" smtClean="0"/>
              <a:pPr algn="just"/>
              <a:t>17</a:t>
            </a:fld>
            <a:endParaRPr lang="en-IN"/>
          </a:p>
        </p:txBody>
      </p:sp>
    </p:spTree>
    <p:extLst>
      <p:ext uri="{BB962C8B-B14F-4D97-AF65-F5344CB8AC3E}">
        <p14:creationId xmlns:p14="http://schemas.microsoft.com/office/powerpoint/2010/main" val="60980195"/>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Free Google Thank You Slide &amp; PowerPoint Templates">
            <a:extLst>
              <a:ext uri="{FF2B5EF4-FFF2-40B4-BE49-F238E27FC236}">
                <a16:creationId xmlns:a16="http://schemas.microsoft.com/office/drawing/2014/main" id="{79585242-B67F-1ACC-0150-57E4BDD568A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18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1BD69811-E267-4D3E-A3F1-B432D9B75C0B}"/>
              </a:ext>
            </a:extLst>
          </p:cNvPr>
          <p:cNvSpPr>
            <a:spLocks noGrp="1"/>
          </p:cNvSpPr>
          <p:nvPr>
            <p:ph type="sldNum" sz="quarter" idx="12"/>
          </p:nvPr>
        </p:nvSpPr>
        <p:spPr/>
        <p:txBody>
          <a:bodyPr/>
          <a:lstStyle/>
          <a:p>
            <a:fld id="{920A7289-D9C7-4D2C-B5A4-7137F57D5094}" type="slidenum">
              <a:rPr lang="en-IN" smtClean="0"/>
              <a:t>2</a:t>
            </a:fld>
            <a:endParaRPr lang="en-IN" dirty="0"/>
          </a:p>
        </p:txBody>
      </p:sp>
      <p:sp>
        <p:nvSpPr>
          <p:cNvPr id="3" name="Rectangle 2"/>
          <p:cNvSpPr/>
          <p:nvPr/>
        </p:nvSpPr>
        <p:spPr>
          <a:xfrm>
            <a:off x="3725868" y="0"/>
            <a:ext cx="4519699" cy="646331"/>
          </a:xfrm>
          <a:prstGeom prst="rect">
            <a:avLst/>
          </a:prstGeom>
          <a:noFill/>
        </p:spPr>
        <p:txBody>
          <a:bodyPr wrap="none" lIns="91440" tIns="45720" rIns="91440" bIns="45720">
            <a:spAutoFit/>
          </a:bodyPr>
          <a:lstStyle/>
          <a:p>
            <a:pPr algn="ctr"/>
            <a:r>
              <a:rPr lang="en-US" sz="3600" spc="300" dirty="0">
                <a:ln w="0"/>
                <a:solidFill>
                  <a:schemeClr val="tx1">
                    <a:lumMod val="95000"/>
                    <a:lumOff val="5000"/>
                  </a:schemeClr>
                </a:solidFill>
                <a:effectLst>
                  <a:outerShdw blurRad="38100" dist="25400" dir="5400000" algn="ctr" rotWithShape="0">
                    <a:srgbClr val="6E747A">
                      <a:alpha val="43000"/>
                    </a:srgbClr>
                  </a:outerShdw>
                </a:effectLst>
                <a:latin typeface="Trebuchet MS (Body)"/>
              </a:rPr>
              <a:t>Literature Review</a:t>
            </a:r>
            <a:endParaRPr lang="en-US" sz="3600" b="0" cap="none" spc="300" dirty="0">
              <a:ln w="0"/>
              <a:solidFill>
                <a:schemeClr val="tx1">
                  <a:lumMod val="95000"/>
                  <a:lumOff val="5000"/>
                </a:schemeClr>
              </a:solidFill>
              <a:effectLst>
                <a:outerShdw blurRad="38100" dist="25400" dir="5400000" algn="ctr" rotWithShape="0">
                  <a:srgbClr val="6E747A">
                    <a:alpha val="43000"/>
                  </a:srgbClr>
                </a:outerShdw>
              </a:effectLst>
              <a:latin typeface="Trebuchet MS (Body)"/>
            </a:endParaRPr>
          </a:p>
        </p:txBody>
      </p:sp>
      <p:graphicFrame>
        <p:nvGraphicFramePr>
          <p:cNvPr id="4" name="Table 4">
            <a:extLst>
              <a:ext uri="{FF2B5EF4-FFF2-40B4-BE49-F238E27FC236}">
                <a16:creationId xmlns:a16="http://schemas.microsoft.com/office/drawing/2014/main" id="{DA3AF87F-FE21-64E0-BF1C-CC0C37C8307F}"/>
              </a:ext>
            </a:extLst>
          </p:cNvPr>
          <p:cNvGraphicFramePr>
            <a:graphicFrameLocks noGrp="1"/>
          </p:cNvGraphicFramePr>
          <p:nvPr>
            <p:extLst>
              <p:ext uri="{D42A27DB-BD31-4B8C-83A1-F6EECF244321}">
                <p14:modId xmlns:p14="http://schemas.microsoft.com/office/powerpoint/2010/main" val="2309195645"/>
              </p:ext>
            </p:extLst>
          </p:nvPr>
        </p:nvGraphicFramePr>
        <p:xfrm>
          <a:off x="138268" y="591820"/>
          <a:ext cx="11943241" cy="6187440"/>
        </p:xfrm>
        <a:graphic>
          <a:graphicData uri="http://schemas.openxmlformats.org/drawingml/2006/table">
            <a:tbl>
              <a:tblPr firstRow="1" bandRow="1">
                <a:tableStyleId>{5C22544A-7EE6-4342-B048-85BDC9FD1C3A}</a:tableStyleId>
              </a:tblPr>
              <a:tblGrid>
                <a:gridCol w="2072419">
                  <a:extLst>
                    <a:ext uri="{9D8B030D-6E8A-4147-A177-3AD203B41FA5}">
                      <a16:colId xmlns:a16="http://schemas.microsoft.com/office/drawing/2014/main" val="1239557291"/>
                    </a:ext>
                  </a:extLst>
                </a:gridCol>
                <a:gridCol w="5367320">
                  <a:extLst>
                    <a:ext uri="{9D8B030D-6E8A-4147-A177-3AD203B41FA5}">
                      <a16:colId xmlns:a16="http://schemas.microsoft.com/office/drawing/2014/main" val="2996076943"/>
                    </a:ext>
                  </a:extLst>
                </a:gridCol>
                <a:gridCol w="4503502">
                  <a:extLst>
                    <a:ext uri="{9D8B030D-6E8A-4147-A177-3AD203B41FA5}">
                      <a16:colId xmlns:a16="http://schemas.microsoft.com/office/drawing/2014/main" val="2367511301"/>
                    </a:ext>
                  </a:extLst>
                </a:gridCol>
              </a:tblGrid>
              <a:tr h="0">
                <a:tc>
                  <a:txBody>
                    <a:bodyPr/>
                    <a:lstStyle/>
                    <a:p>
                      <a:pPr algn="ctr"/>
                      <a:r>
                        <a:rPr lang="en-US" sz="2400" dirty="0"/>
                        <a:t>Title</a:t>
                      </a:r>
                      <a:endParaRPr lang="en-IN" sz="2400" dirty="0"/>
                    </a:p>
                  </a:txBody>
                  <a:tcPr/>
                </a:tc>
                <a:tc>
                  <a:txBody>
                    <a:bodyPr/>
                    <a:lstStyle/>
                    <a:p>
                      <a:pPr algn="ctr"/>
                      <a:r>
                        <a:rPr lang="en-US" sz="2400" dirty="0"/>
                        <a:t>Methodology</a:t>
                      </a:r>
                      <a:endParaRPr lang="en-IN" sz="2400" dirty="0"/>
                    </a:p>
                  </a:txBody>
                  <a:tcPr/>
                </a:tc>
                <a:tc>
                  <a:txBody>
                    <a:bodyPr/>
                    <a:lstStyle/>
                    <a:p>
                      <a:pPr algn="ctr"/>
                      <a:r>
                        <a:rPr lang="en-US" sz="2400" dirty="0"/>
                        <a:t>Remarks</a:t>
                      </a:r>
                      <a:endParaRPr lang="en-IN" sz="2400" dirty="0"/>
                    </a:p>
                  </a:txBody>
                  <a:tcPr/>
                </a:tc>
                <a:extLst>
                  <a:ext uri="{0D108BD9-81ED-4DB2-BD59-A6C34878D82A}">
                    <a16:rowId xmlns:a16="http://schemas.microsoft.com/office/drawing/2014/main" val="4045574173"/>
                  </a:ext>
                </a:extLst>
              </a:tr>
              <a:tr h="706268">
                <a:tc>
                  <a:txBody>
                    <a:bodyPr/>
                    <a:lstStyle/>
                    <a:p>
                      <a:r>
                        <a:rPr lang="en-US" dirty="0">
                          <a:hlinkClick r:id="rId2"/>
                        </a:rPr>
                        <a:t>[1]</a:t>
                      </a:r>
                      <a:r>
                        <a:rPr lang="en-US" dirty="0" err="1">
                          <a:hlinkClick r:id="rId2"/>
                        </a:rPr>
                        <a:t>ImaGINator</a:t>
                      </a:r>
                      <a:r>
                        <a:rPr lang="en-US" dirty="0">
                          <a:hlinkClick r:id="rId2"/>
                        </a:rPr>
                        <a:t>: Conditional </a:t>
                      </a:r>
                      <a:r>
                        <a:rPr lang="en-US" dirty="0" err="1">
                          <a:hlinkClick r:id="rId2"/>
                        </a:rPr>
                        <a:t>Spatio</a:t>
                      </a:r>
                      <a:r>
                        <a:rPr lang="en-US" dirty="0">
                          <a:hlinkClick r:id="rId2"/>
                        </a:rPr>
                        <a:t>-Temporal GAN for Video Generation</a:t>
                      </a:r>
                      <a:endParaRPr lang="en-IN" dirty="0"/>
                    </a:p>
                  </a:txBody>
                  <a:tcPr/>
                </a:tc>
                <a:tc>
                  <a:txBody>
                    <a:bodyPr/>
                    <a:lstStyle/>
                    <a:p>
                      <a:pPr marL="285750" indent="-285750">
                        <a:buFont typeface="Arial" panose="020B0604020202020204" pitchFamily="34" charset="0"/>
                        <a:buChar char="•"/>
                      </a:pPr>
                      <a:r>
                        <a:rPr lang="en-IN" sz="1400" b="1" dirty="0" err="1"/>
                        <a:t>Spatio</a:t>
                      </a:r>
                      <a:r>
                        <a:rPr lang="en-IN" sz="1400" b="1" dirty="0"/>
                        <a:t>-Temporal GAN</a:t>
                      </a:r>
                      <a:r>
                        <a:rPr lang="en-IN" sz="1400" dirty="0"/>
                        <a:t>: Merges spatial image features with temporal dynamics for realistic video generation.</a:t>
                      </a:r>
                    </a:p>
                    <a:p>
                      <a:pPr marL="285750" indent="-285750">
                        <a:buFont typeface="Arial" panose="020B0604020202020204" pitchFamily="34" charset="0"/>
                        <a:buChar char="•"/>
                      </a:pPr>
                      <a:r>
                        <a:rPr lang="en-IN" sz="1400" b="1" dirty="0"/>
                        <a:t>Two-Stream Network</a:t>
                      </a:r>
                      <a:r>
                        <a:rPr lang="en-IN" sz="1400" dirty="0"/>
                        <a:t>: Processes spatial and temporal information separately to ensure frame coherence.</a:t>
                      </a:r>
                    </a:p>
                    <a:p>
                      <a:pPr marL="285750" indent="-285750">
                        <a:buFont typeface="Arial" panose="020B0604020202020204" pitchFamily="34" charset="0"/>
                        <a:buChar char="•"/>
                      </a:pPr>
                      <a:r>
                        <a:rPr lang="en-IN" sz="1400" b="1" dirty="0"/>
                        <a:t>Attention Mechanisms</a:t>
                      </a:r>
                      <a:r>
                        <a:rPr lang="en-IN" sz="1400" dirty="0"/>
                        <a:t>: Enhances video quality by dynamically focusing on relevant features while preserving motion continuity.</a:t>
                      </a:r>
                    </a:p>
                    <a:p>
                      <a:endParaRPr lang="en-IN" dirty="0"/>
                    </a:p>
                  </a:txBody>
                  <a:tcPr/>
                </a:tc>
                <a:tc>
                  <a:txBody>
                    <a:bodyPr/>
                    <a:lstStyle/>
                    <a:p>
                      <a:r>
                        <a:rPr lang="en-US" sz="1400" dirty="0"/>
                        <a:t>(+) The use of conditional architectures and attention mechanisms significantly enhances the realism and coherence of generated videos, making them more suitable for practical applications​</a:t>
                      </a:r>
                    </a:p>
                    <a:p>
                      <a:r>
                        <a:rPr lang="en-US" sz="1400" dirty="0"/>
                        <a:t>(-) Maintaining </a:t>
                      </a:r>
                      <a:r>
                        <a:rPr lang="en-US" sz="1400" b="1" dirty="0"/>
                        <a:t>long-term consistency</a:t>
                      </a:r>
                      <a:r>
                        <a:rPr lang="en-US" sz="1400" dirty="0"/>
                        <a:t> in video generation (where objects and scenes must persist coherently over many frames) can be challenging for GAN-based models, which are often better at handling short video clips than long sequences.</a:t>
                      </a:r>
                      <a:endParaRPr lang="en-IN" sz="1400" dirty="0"/>
                    </a:p>
                  </a:txBody>
                  <a:tcPr/>
                </a:tc>
                <a:extLst>
                  <a:ext uri="{0D108BD9-81ED-4DB2-BD59-A6C34878D82A}">
                    <a16:rowId xmlns:a16="http://schemas.microsoft.com/office/drawing/2014/main" val="543330103"/>
                  </a:ext>
                </a:extLst>
              </a:tr>
              <a:tr h="528248">
                <a:tc>
                  <a:txBody>
                    <a:bodyPr/>
                    <a:lstStyle/>
                    <a:p>
                      <a:r>
                        <a:rPr lang="en-US" dirty="0">
                          <a:hlinkClick r:id="rId3"/>
                        </a:rPr>
                        <a:t>[2]Spatiotemporal Consistency Enhancement for Video Representation Learning</a:t>
                      </a:r>
                      <a:endParaRPr lang="en-IN" dirty="0"/>
                    </a:p>
                  </a:txBody>
                  <a:tcPr/>
                </a:tc>
                <a:tc>
                  <a:txBody>
                    <a:bodyPr/>
                    <a:lstStyle/>
                    <a:p>
                      <a:pPr marL="285750" indent="-285750">
                        <a:buFont typeface="Arial" panose="020B0604020202020204" pitchFamily="34" charset="0"/>
                        <a:buChar char="•"/>
                      </a:pPr>
                      <a:r>
                        <a:rPr lang="en-US" sz="1400" b="1" dirty="0"/>
                        <a:t>Self-Supervised Learning</a:t>
                      </a:r>
                      <a:r>
                        <a:rPr lang="en-US" sz="1400" dirty="0"/>
                        <a:t>: Enhances video representation for spatiotemporal consistency.</a:t>
                      </a:r>
                    </a:p>
                    <a:p>
                      <a:pPr marL="285750" indent="-285750">
                        <a:buFont typeface="Arial" panose="020B0604020202020204" pitchFamily="34" charset="0"/>
                        <a:buChar char="•"/>
                      </a:pPr>
                      <a:r>
                        <a:rPr lang="en-US" sz="1400" b="1" dirty="0"/>
                        <a:t>Contrastive Learning</a:t>
                      </a:r>
                      <a:r>
                        <a:rPr lang="en-US" sz="1400" dirty="0"/>
                        <a:t>: Maximizes similarity between views of the same video to learn invariant features.</a:t>
                      </a:r>
                    </a:p>
                    <a:p>
                      <a:pPr marL="285750" indent="-285750">
                        <a:buFont typeface="Arial" panose="020B0604020202020204" pitchFamily="34" charset="0"/>
                        <a:buChar char="•"/>
                      </a:pPr>
                      <a:r>
                        <a:rPr lang="en-US" sz="1400" b="1" dirty="0"/>
                        <a:t>Temporal Transformations</a:t>
                      </a:r>
                      <a:r>
                        <a:rPr lang="en-US" sz="1400" dirty="0"/>
                        <a:t>: Employs temporal augmentations to extract robust features that are invariant to motion, improving consistency in recognizing motion patterns.</a:t>
                      </a:r>
                    </a:p>
                    <a:p>
                      <a:endParaRPr lang="en-IN" dirty="0"/>
                    </a:p>
                  </a:txBody>
                  <a:tcPr/>
                </a:tc>
                <a:tc>
                  <a:txBody>
                    <a:bodyPr/>
                    <a:lstStyle/>
                    <a:p>
                      <a:r>
                        <a:rPr lang="en-US" sz="1400" dirty="0"/>
                        <a:t>(+) The integration of self-supervised learning and novel conditioning mechanisms represents a significant step forward in the field, providing new insights into video representation and generation​</a:t>
                      </a:r>
                    </a:p>
                    <a:p>
                      <a:r>
                        <a:rPr lang="en-US" sz="1400" dirty="0"/>
                        <a:t>(-) Since the model is self-supervised, it might not learn certain task-specific features that would be learned through supervised methods</a:t>
                      </a:r>
                      <a:endParaRPr lang="en-IN" sz="1400" dirty="0"/>
                    </a:p>
                  </a:txBody>
                  <a:tcPr/>
                </a:tc>
                <a:extLst>
                  <a:ext uri="{0D108BD9-81ED-4DB2-BD59-A6C34878D82A}">
                    <a16:rowId xmlns:a16="http://schemas.microsoft.com/office/drawing/2014/main" val="1472762854"/>
                  </a:ext>
                </a:extLst>
              </a:tr>
              <a:tr h="925276">
                <a:tc>
                  <a:txBody>
                    <a:bodyPr/>
                    <a:lstStyle/>
                    <a:p>
                      <a:r>
                        <a:rPr lang="en-US" dirty="0">
                          <a:hlinkClick r:id="rId4"/>
                        </a:rPr>
                        <a:t>[3]Faster Image2Video Generation: Impact of CLIP Image Embedding</a:t>
                      </a:r>
                      <a:endParaRPr lang="en-IN" dirty="0"/>
                    </a:p>
                  </a:txBody>
                  <a:tcPr/>
                </a:tc>
                <a:tc>
                  <a:txBody>
                    <a:bodyPr/>
                    <a:lstStyle/>
                    <a:p>
                      <a:pPr marL="285750" indent="-285750">
                        <a:buFont typeface="Arial" panose="020B0604020202020204" pitchFamily="34" charset="0"/>
                        <a:buChar char="•"/>
                      </a:pPr>
                      <a:r>
                        <a:rPr lang="en-US" sz="1400" b="1" dirty="0"/>
                        <a:t>CLIP </a:t>
                      </a:r>
                      <a:r>
                        <a:rPr lang="en-US" sz="1400" b="1" dirty="0" err="1"/>
                        <a:t>Embedding</a:t>
                      </a:r>
                      <a:r>
                        <a:rPr lang="en-US" sz="1400" dirty="0" err="1"/>
                        <a:t>:Uses</a:t>
                      </a:r>
                      <a:r>
                        <a:rPr lang="en-US" sz="1400" dirty="0"/>
                        <a:t> CLIP (Contrastive Language-Image Pretraining) to extract rich, semantically meaningful features from the input image, providing a strong foundation for video generation.</a:t>
                      </a:r>
                    </a:p>
                    <a:p>
                      <a:pPr marL="285750" indent="-285750">
                        <a:buFont typeface="Arial" panose="020B0604020202020204" pitchFamily="34" charset="0"/>
                        <a:buChar char="•"/>
                      </a:pPr>
                      <a:r>
                        <a:rPr lang="en-US" sz="1400" b="1" dirty="0"/>
                        <a:t>Computational </a:t>
                      </a:r>
                      <a:r>
                        <a:rPr lang="en-US" sz="1400" b="1" dirty="0" err="1"/>
                        <a:t>Efficiency</a:t>
                      </a:r>
                      <a:r>
                        <a:rPr lang="en-US" sz="1400" dirty="0" err="1"/>
                        <a:t>:Reducing</a:t>
                      </a:r>
                      <a:r>
                        <a:rPr lang="en-US" sz="1400" dirty="0"/>
                        <a:t> computations by removing TCA, and replacing SCA by linear layer , improving speed of video generation.</a:t>
                      </a:r>
                    </a:p>
                    <a:p>
                      <a:pPr marL="285750" indent="-285750">
                        <a:buFont typeface="Arial" panose="020B0604020202020204" pitchFamily="34" charset="0"/>
                        <a:buChar char="•"/>
                      </a:pPr>
                      <a:endParaRPr lang="en-IN" dirty="0"/>
                    </a:p>
                  </a:txBody>
                  <a:tcPr/>
                </a:tc>
                <a:tc>
                  <a:txBody>
                    <a:bodyPr/>
                    <a:lstStyle/>
                    <a:p>
                      <a:r>
                        <a:rPr lang="en-US" sz="1400" dirty="0"/>
                        <a:t>(+) CLIP embeddings capture rich visual and semantic features from images, contributing to the generation of videos with improved aesthetic appeal. </a:t>
                      </a:r>
                    </a:p>
                    <a:p>
                      <a:r>
                        <a:rPr lang="en-US" sz="1400" dirty="0"/>
                        <a:t>(-) While CLIP embeddings enhance the visual quality of individual frames, they may not significantly improve temporal consistency across frames.</a:t>
                      </a:r>
                      <a:endParaRPr lang="en-IN" sz="1400" dirty="0"/>
                    </a:p>
                  </a:txBody>
                  <a:tcPr/>
                </a:tc>
                <a:extLst>
                  <a:ext uri="{0D108BD9-81ED-4DB2-BD59-A6C34878D82A}">
                    <a16:rowId xmlns:a16="http://schemas.microsoft.com/office/drawing/2014/main" val="1335821268"/>
                  </a:ext>
                </a:extLst>
              </a:tr>
            </a:tbl>
          </a:graphicData>
        </a:graphic>
      </p:graphicFrame>
    </p:spTree>
    <p:extLst>
      <p:ext uri="{BB962C8B-B14F-4D97-AF65-F5344CB8AC3E}">
        <p14:creationId xmlns:p14="http://schemas.microsoft.com/office/powerpoint/2010/main" val="3063367090"/>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1BD69811-E267-4D3E-A3F1-B432D9B75C0B}"/>
              </a:ext>
            </a:extLst>
          </p:cNvPr>
          <p:cNvSpPr>
            <a:spLocks noGrp="1"/>
          </p:cNvSpPr>
          <p:nvPr>
            <p:ph type="sldNum" sz="quarter" idx="12"/>
          </p:nvPr>
        </p:nvSpPr>
        <p:spPr/>
        <p:txBody>
          <a:bodyPr/>
          <a:lstStyle/>
          <a:p>
            <a:fld id="{920A7289-D9C7-4D2C-B5A4-7137F57D5094}" type="slidenum">
              <a:rPr lang="en-IN" smtClean="0"/>
              <a:t>3</a:t>
            </a:fld>
            <a:endParaRPr lang="en-IN" dirty="0"/>
          </a:p>
        </p:txBody>
      </p:sp>
      <p:sp>
        <p:nvSpPr>
          <p:cNvPr id="3" name="Rectangle 2"/>
          <p:cNvSpPr/>
          <p:nvPr/>
        </p:nvSpPr>
        <p:spPr>
          <a:xfrm>
            <a:off x="3288249" y="0"/>
            <a:ext cx="5394938" cy="646331"/>
          </a:xfrm>
          <a:prstGeom prst="rect">
            <a:avLst/>
          </a:prstGeom>
          <a:noFill/>
        </p:spPr>
        <p:txBody>
          <a:bodyPr wrap="none" lIns="91440" tIns="45720" rIns="91440" bIns="45720">
            <a:spAutoFit/>
          </a:bodyPr>
          <a:lstStyle/>
          <a:p>
            <a:pPr algn="ctr"/>
            <a:r>
              <a:rPr lang="en-US" sz="3600" spc="300" dirty="0">
                <a:ln w="0"/>
                <a:solidFill>
                  <a:schemeClr val="tx1">
                    <a:lumMod val="95000"/>
                    <a:lumOff val="5000"/>
                  </a:schemeClr>
                </a:solidFill>
                <a:effectLst>
                  <a:outerShdw blurRad="38100" dist="25400" dir="5400000" algn="ctr" rotWithShape="0">
                    <a:srgbClr val="6E747A">
                      <a:alpha val="43000"/>
                    </a:srgbClr>
                  </a:outerShdw>
                </a:effectLst>
                <a:latin typeface="Trebuchet MS (Body)"/>
              </a:rPr>
              <a:t>Literature Review (2)</a:t>
            </a:r>
            <a:endParaRPr lang="en-US" sz="3600" b="0" cap="none" spc="300" dirty="0">
              <a:ln w="0"/>
              <a:solidFill>
                <a:schemeClr val="tx1">
                  <a:lumMod val="95000"/>
                  <a:lumOff val="5000"/>
                </a:schemeClr>
              </a:solidFill>
              <a:effectLst>
                <a:outerShdw blurRad="38100" dist="25400" dir="5400000" algn="ctr" rotWithShape="0">
                  <a:srgbClr val="6E747A">
                    <a:alpha val="43000"/>
                  </a:srgbClr>
                </a:outerShdw>
              </a:effectLst>
              <a:latin typeface="Trebuchet MS (Body)"/>
            </a:endParaRPr>
          </a:p>
        </p:txBody>
      </p:sp>
      <p:graphicFrame>
        <p:nvGraphicFramePr>
          <p:cNvPr id="4" name="Table 4">
            <a:extLst>
              <a:ext uri="{FF2B5EF4-FFF2-40B4-BE49-F238E27FC236}">
                <a16:creationId xmlns:a16="http://schemas.microsoft.com/office/drawing/2014/main" id="{DA3AF87F-FE21-64E0-BF1C-CC0C37C8307F}"/>
              </a:ext>
            </a:extLst>
          </p:cNvPr>
          <p:cNvGraphicFramePr>
            <a:graphicFrameLocks noGrp="1"/>
          </p:cNvGraphicFramePr>
          <p:nvPr>
            <p:extLst>
              <p:ext uri="{D42A27DB-BD31-4B8C-83A1-F6EECF244321}">
                <p14:modId xmlns:p14="http://schemas.microsoft.com/office/powerpoint/2010/main" val="4060376321"/>
              </p:ext>
            </p:extLst>
          </p:nvPr>
        </p:nvGraphicFramePr>
        <p:xfrm>
          <a:off x="138268" y="591820"/>
          <a:ext cx="11943241" cy="5577840"/>
        </p:xfrm>
        <a:graphic>
          <a:graphicData uri="http://schemas.openxmlformats.org/drawingml/2006/table">
            <a:tbl>
              <a:tblPr firstRow="1" bandRow="1">
                <a:tableStyleId>{5C22544A-7EE6-4342-B048-85BDC9FD1C3A}</a:tableStyleId>
              </a:tblPr>
              <a:tblGrid>
                <a:gridCol w="2072419">
                  <a:extLst>
                    <a:ext uri="{9D8B030D-6E8A-4147-A177-3AD203B41FA5}">
                      <a16:colId xmlns:a16="http://schemas.microsoft.com/office/drawing/2014/main" val="1239557291"/>
                    </a:ext>
                  </a:extLst>
                </a:gridCol>
                <a:gridCol w="5367320">
                  <a:extLst>
                    <a:ext uri="{9D8B030D-6E8A-4147-A177-3AD203B41FA5}">
                      <a16:colId xmlns:a16="http://schemas.microsoft.com/office/drawing/2014/main" val="2996076943"/>
                    </a:ext>
                  </a:extLst>
                </a:gridCol>
                <a:gridCol w="4503502">
                  <a:extLst>
                    <a:ext uri="{9D8B030D-6E8A-4147-A177-3AD203B41FA5}">
                      <a16:colId xmlns:a16="http://schemas.microsoft.com/office/drawing/2014/main" val="2367511301"/>
                    </a:ext>
                  </a:extLst>
                </a:gridCol>
              </a:tblGrid>
              <a:tr h="0">
                <a:tc>
                  <a:txBody>
                    <a:bodyPr/>
                    <a:lstStyle/>
                    <a:p>
                      <a:pPr algn="ctr"/>
                      <a:r>
                        <a:rPr lang="en-US" sz="2400" dirty="0"/>
                        <a:t>Title</a:t>
                      </a:r>
                      <a:endParaRPr lang="en-IN" sz="2400" dirty="0"/>
                    </a:p>
                  </a:txBody>
                  <a:tcPr/>
                </a:tc>
                <a:tc>
                  <a:txBody>
                    <a:bodyPr/>
                    <a:lstStyle/>
                    <a:p>
                      <a:pPr algn="ctr"/>
                      <a:r>
                        <a:rPr lang="en-US" sz="2400" dirty="0"/>
                        <a:t>Methodology</a:t>
                      </a:r>
                      <a:endParaRPr lang="en-IN" sz="2400" dirty="0"/>
                    </a:p>
                  </a:txBody>
                  <a:tcPr/>
                </a:tc>
                <a:tc>
                  <a:txBody>
                    <a:bodyPr/>
                    <a:lstStyle/>
                    <a:p>
                      <a:pPr algn="ctr"/>
                      <a:r>
                        <a:rPr lang="en-US" sz="2400" dirty="0"/>
                        <a:t>Issues solved by our model </a:t>
                      </a:r>
                      <a:endParaRPr lang="en-IN" sz="2400" dirty="0"/>
                    </a:p>
                  </a:txBody>
                  <a:tcPr/>
                </a:tc>
                <a:extLst>
                  <a:ext uri="{0D108BD9-81ED-4DB2-BD59-A6C34878D82A}">
                    <a16:rowId xmlns:a16="http://schemas.microsoft.com/office/drawing/2014/main" val="4045574173"/>
                  </a:ext>
                </a:extLst>
              </a:tr>
              <a:tr h="706268">
                <a:tc>
                  <a:txBody>
                    <a:bodyPr/>
                    <a:lstStyle/>
                    <a:p>
                      <a:r>
                        <a:rPr lang="en-US" sz="1800" dirty="0">
                          <a:hlinkClick r:id="rId2"/>
                        </a:rPr>
                        <a:t>[4]</a:t>
                      </a:r>
                      <a:r>
                        <a:rPr lang="en-IN" sz="1800" dirty="0"/>
                        <a:t> </a:t>
                      </a:r>
                      <a:r>
                        <a:rPr lang="en-IN" sz="1800" dirty="0">
                          <a:hlinkClick r:id="rId3" action="ppaction://hlinkpres?slideindex=1&amp;slidetitle="/>
                        </a:rPr>
                        <a:t>Emu-Video (Girdhar et al., 2023): Latent features concatenation for I2V conditioning.</a:t>
                      </a:r>
                      <a:endParaRPr lang="en-IN" sz="1800" dirty="0"/>
                    </a:p>
                  </a:txBody>
                  <a:tcPr/>
                </a:tc>
                <a:tc>
                  <a:txBody>
                    <a:bodyPr/>
                    <a:lstStyle/>
                    <a:p>
                      <a:pPr marL="285750" indent="-285750">
                        <a:buFont typeface="Arial" panose="020B0604020202020204" pitchFamily="34" charset="0"/>
                        <a:buChar char="•"/>
                      </a:pPr>
                      <a:r>
                        <a:rPr lang="en-US" sz="1500" dirty="0"/>
                        <a:t>Both focus on first-frame conditioning mechanisms to guide video generation.</a:t>
                      </a:r>
                    </a:p>
                    <a:p>
                      <a:pPr marL="285750" indent="-285750">
                        <a:buFont typeface="Arial" panose="020B0604020202020204" pitchFamily="34" charset="0"/>
                        <a:buChar char="•"/>
                      </a:pPr>
                      <a:r>
                        <a:rPr lang="en-US" sz="1500" dirty="0"/>
                        <a:t>Emu-Video uses simple latent feature concatenation for conditioning, which is extended and improved in ConsistentI2V with cross-frame attention for better spatial and temporal consistency.</a:t>
                      </a:r>
                    </a:p>
                    <a:p>
                      <a:pPr marL="285750" indent="-285750">
                        <a:buFont typeface="Arial" panose="020B0604020202020204" pitchFamily="34" charset="0"/>
                        <a:buChar char="•"/>
                      </a:pPr>
                      <a:endParaRPr lang="en-IN" sz="1500" dirty="0"/>
                    </a:p>
                  </a:txBody>
                  <a:tcPr/>
                </a:tc>
                <a:tc>
                  <a:txBody>
                    <a:bodyPr/>
                    <a:lstStyle/>
                    <a:p>
                      <a:r>
                        <a:rPr lang="en-US" sz="1500" b="1" dirty="0"/>
                        <a:t>Weak Fine-Grained Control</a:t>
                      </a:r>
                      <a:r>
                        <a:rPr lang="en-US" sz="1500" dirty="0"/>
                        <a:t>: ConsistentI2V introduces spatiotemporal attention mechanisms for fine-grained first-frame conditioning.</a:t>
                      </a:r>
                    </a:p>
                    <a:p>
                      <a:r>
                        <a:rPr lang="en-US" sz="1500" b="1" dirty="0"/>
                        <a:t>Jittery Motion</a:t>
                      </a:r>
                      <a:r>
                        <a:rPr lang="en-US" sz="1500" dirty="0"/>
                        <a:t>: Temporal layers in ConsistentI2V use local windows of first-frame features to improve motion coherence.</a:t>
                      </a:r>
                    </a:p>
                    <a:p>
                      <a:endParaRPr lang="en-IN" sz="1500" dirty="0"/>
                    </a:p>
                  </a:txBody>
                  <a:tcPr/>
                </a:tc>
                <a:extLst>
                  <a:ext uri="{0D108BD9-81ED-4DB2-BD59-A6C34878D82A}">
                    <a16:rowId xmlns:a16="http://schemas.microsoft.com/office/drawing/2014/main" val="543330103"/>
                  </a:ext>
                </a:extLst>
              </a:tr>
              <a:tr h="528248">
                <a:tc>
                  <a:txBody>
                    <a:bodyPr/>
                    <a:lstStyle/>
                    <a:p>
                      <a:r>
                        <a:rPr lang="en-US" sz="1800" dirty="0">
                          <a:hlinkClick r:id="rId4"/>
                        </a:rPr>
                        <a:t>[5]</a:t>
                      </a:r>
                      <a:r>
                        <a:rPr lang="en-US" sz="1800" dirty="0"/>
                        <a:t> </a:t>
                      </a:r>
                      <a:r>
                        <a:rPr lang="en-US" sz="1800" dirty="0" err="1">
                          <a:hlinkClick r:id="rId5" action="ppaction://hlinkfile"/>
                        </a:rPr>
                        <a:t>Dynamicrafter</a:t>
                      </a:r>
                      <a:r>
                        <a:rPr lang="en-US" sz="1800" dirty="0">
                          <a:hlinkClick r:id="rId5" action="ppaction://hlinkfile"/>
                        </a:rPr>
                        <a:t> (Xing et al., 2023): Cross-attention layers for improved consistency.</a:t>
                      </a:r>
                      <a:endParaRPr lang="en-IN" sz="1800" dirty="0"/>
                    </a:p>
                  </a:txBody>
                  <a:tcPr/>
                </a:tc>
                <a:tc>
                  <a:txBody>
                    <a:bodyPr/>
                    <a:lstStyle/>
                    <a:p>
                      <a:pPr marL="285750" indent="-285750">
                        <a:buFont typeface="Arial" panose="020B0604020202020204" pitchFamily="34" charset="0"/>
                        <a:buChar char="•"/>
                      </a:pPr>
                      <a:r>
                        <a:rPr lang="en-US" sz="1500" dirty="0"/>
                        <a:t>Both methods incorporate cross-attention mechanisms to address consistency issues in I2V generation.</a:t>
                      </a:r>
                    </a:p>
                    <a:p>
                      <a:pPr marL="285750" indent="-285750">
                        <a:buFont typeface="Arial" panose="020B0604020202020204" pitchFamily="34" charset="0"/>
                        <a:buChar char="•"/>
                      </a:pPr>
                      <a:r>
                        <a:rPr lang="en-US" sz="1500" dirty="0" err="1"/>
                        <a:t>Dynamicrafter</a:t>
                      </a:r>
                      <a:r>
                        <a:rPr lang="en-US" sz="1500" dirty="0"/>
                        <a:t> emphasizes smoother frame transitions, a challenge directly targeted by ConsistentI2V.</a:t>
                      </a:r>
                      <a:endParaRPr lang="en-IN" sz="1500" dirty="0"/>
                    </a:p>
                  </a:txBody>
                  <a:tcPr/>
                </a:tc>
                <a:tc>
                  <a:txBody>
                    <a:bodyPr/>
                    <a:lstStyle/>
                    <a:p>
                      <a:r>
                        <a:rPr lang="en-US" sz="1500" b="1" dirty="0"/>
                        <a:t>Training Complexity: </a:t>
                      </a:r>
                      <a:r>
                        <a:rPr lang="en-US" sz="1500" dirty="0"/>
                        <a:t>ConsistentI2V’s </a:t>
                      </a:r>
                      <a:r>
                        <a:rPr lang="en-US" sz="1500" dirty="0" err="1"/>
                        <a:t>FrameInit</a:t>
                      </a:r>
                      <a:r>
                        <a:rPr lang="en-US" sz="1500" dirty="0"/>
                        <a:t> reduces the need for complex temporal conditioning designs.</a:t>
                      </a:r>
                    </a:p>
                    <a:p>
                      <a:endParaRPr lang="en-US" sz="1500" dirty="0"/>
                    </a:p>
                    <a:p>
                      <a:r>
                        <a:rPr lang="en-US" sz="1500" b="1" dirty="0"/>
                        <a:t>Resource Intensive</a:t>
                      </a:r>
                      <a:r>
                        <a:rPr lang="en-US" sz="1500" dirty="0"/>
                        <a:t>: Modular design optimizes efficiency, reducing the computational burden seen in </a:t>
                      </a:r>
                      <a:r>
                        <a:rPr lang="en-US" sz="1500" dirty="0" err="1"/>
                        <a:t>Dynamicrafter</a:t>
                      </a:r>
                      <a:r>
                        <a:rPr lang="en-US" sz="1500" dirty="0"/>
                        <a:t>.</a:t>
                      </a:r>
                    </a:p>
                    <a:p>
                      <a:endParaRPr lang="en-IN" sz="1500" dirty="0"/>
                    </a:p>
                  </a:txBody>
                  <a:tcPr/>
                </a:tc>
                <a:extLst>
                  <a:ext uri="{0D108BD9-81ED-4DB2-BD59-A6C34878D82A}">
                    <a16:rowId xmlns:a16="http://schemas.microsoft.com/office/drawing/2014/main" val="1472762854"/>
                  </a:ext>
                </a:extLst>
              </a:tr>
              <a:tr h="925276">
                <a:tc>
                  <a:txBody>
                    <a:bodyPr/>
                    <a:lstStyle/>
                    <a:p>
                      <a:r>
                        <a:rPr lang="en-US" sz="1800" dirty="0">
                          <a:hlinkClick r:id="rId6"/>
                        </a:rPr>
                        <a:t>[6]</a:t>
                      </a:r>
                      <a:r>
                        <a:rPr lang="fr-FR" sz="1800" dirty="0"/>
                        <a:t> </a:t>
                      </a:r>
                      <a:r>
                        <a:rPr lang="fr-FR" sz="1800" dirty="0" err="1">
                          <a:hlinkClick r:id="rId7" action="ppaction://hlinkpres?slideindex=1&amp;slidetitle="/>
                        </a:rPr>
                        <a:t>Moonshot</a:t>
                      </a:r>
                      <a:r>
                        <a:rPr lang="fr-FR" sz="1800" dirty="0">
                          <a:hlinkClick r:id="rId7" action="ppaction://hlinkpres?slideindex=1&amp;slidetitle="/>
                        </a:rPr>
                        <a:t> (Zhang et al., 2024): </a:t>
                      </a:r>
                      <a:r>
                        <a:rPr lang="fr-FR" sz="1800" dirty="0" err="1">
                          <a:hlinkClick r:id="rId7" action="ppaction://hlinkpres?slideindex=1&amp;slidetitle="/>
                        </a:rPr>
                        <a:t>Similar</a:t>
                      </a:r>
                      <a:r>
                        <a:rPr lang="fr-FR" sz="1800" dirty="0">
                          <a:hlinkClick r:id="rId7" action="ppaction://hlinkpres?slideindex=1&amp;slidetitle="/>
                        </a:rPr>
                        <a:t> I2V </a:t>
                      </a:r>
                      <a:r>
                        <a:rPr lang="fr-FR" sz="1800" dirty="0" err="1">
                          <a:hlinkClick r:id="rId7" action="ppaction://hlinkpres?slideindex=1&amp;slidetitle="/>
                        </a:rPr>
                        <a:t>enhancement</a:t>
                      </a:r>
                      <a:r>
                        <a:rPr lang="fr-FR" sz="1800" dirty="0">
                          <a:hlinkClick r:id="rId7" action="ppaction://hlinkpres?slideindex=1&amp;slidetitle="/>
                        </a:rPr>
                        <a:t> techniques. </a:t>
                      </a:r>
                      <a:endParaRPr lang="en-IN" sz="1800" dirty="0"/>
                    </a:p>
                  </a:txBody>
                  <a:tcPr/>
                </a:tc>
                <a:tc>
                  <a:txBody>
                    <a:bodyPr/>
                    <a:lstStyle/>
                    <a:p>
                      <a:pPr marL="285750" indent="-285750">
                        <a:buFont typeface="Arial" panose="020B0604020202020204" pitchFamily="34" charset="0"/>
                        <a:buChar char="•"/>
                      </a:pPr>
                      <a:r>
                        <a:rPr lang="en-US" sz="1500" dirty="0"/>
                        <a:t>Both use advanced conditioning mechanisms and focus on noise initialization for temporal stability.</a:t>
                      </a:r>
                    </a:p>
                    <a:p>
                      <a:pPr marL="285750" indent="-285750">
                        <a:buFont typeface="Arial" panose="020B0604020202020204" pitchFamily="34" charset="0"/>
                        <a:buChar char="•"/>
                      </a:pPr>
                      <a:r>
                        <a:rPr lang="en-US" sz="1500" dirty="0"/>
                        <a:t>ConsistentI2V builds on similar ideas with its </a:t>
                      </a:r>
                      <a:r>
                        <a:rPr lang="en-US" sz="1500" dirty="0" err="1"/>
                        <a:t>FrameInit</a:t>
                      </a:r>
                      <a:r>
                        <a:rPr lang="en-US" sz="1500" dirty="0"/>
                        <a:t> strategy to further stabilize training and inference.</a:t>
                      </a:r>
                      <a:endParaRPr lang="en-IN" sz="1500" dirty="0"/>
                    </a:p>
                  </a:txBody>
                  <a:tcPr/>
                </a:tc>
                <a:tc>
                  <a:txBody>
                    <a:bodyPr/>
                    <a:lstStyle/>
                    <a:p>
                      <a:r>
                        <a:rPr lang="en-US" sz="1500" b="1" dirty="0"/>
                        <a:t>Complex Implementation</a:t>
                      </a:r>
                      <a:r>
                        <a:rPr lang="en-US" sz="1500" dirty="0"/>
                        <a:t>: ConsistentI2V introduces simpler, more modular methods to achieve temporal smoothness and spatial alignment.</a:t>
                      </a:r>
                    </a:p>
                    <a:p>
                      <a:endParaRPr lang="en-US" sz="1500" dirty="0"/>
                    </a:p>
                    <a:p>
                      <a:r>
                        <a:rPr lang="en-US" sz="1500" b="1" dirty="0"/>
                        <a:t>Inference Speed</a:t>
                      </a:r>
                      <a:r>
                        <a:rPr lang="en-US" sz="1500" dirty="0"/>
                        <a:t>: </a:t>
                      </a:r>
                      <a:r>
                        <a:rPr lang="en-US" sz="1500" dirty="0" err="1"/>
                        <a:t>FrameInit</a:t>
                      </a:r>
                      <a:r>
                        <a:rPr lang="en-US" sz="1500" dirty="0"/>
                        <a:t> ensures efficient inference by leveraging low-frequency components, reducing computational demand.</a:t>
                      </a:r>
                      <a:endParaRPr lang="en-IN" sz="1500" dirty="0"/>
                    </a:p>
                  </a:txBody>
                  <a:tcPr/>
                </a:tc>
                <a:extLst>
                  <a:ext uri="{0D108BD9-81ED-4DB2-BD59-A6C34878D82A}">
                    <a16:rowId xmlns:a16="http://schemas.microsoft.com/office/drawing/2014/main" val="1335821268"/>
                  </a:ext>
                </a:extLst>
              </a:tr>
            </a:tbl>
          </a:graphicData>
        </a:graphic>
      </p:graphicFrame>
    </p:spTree>
    <p:extLst>
      <p:ext uri="{BB962C8B-B14F-4D97-AF65-F5344CB8AC3E}">
        <p14:creationId xmlns:p14="http://schemas.microsoft.com/office/powerpoint/2010/main" val="185468437"/>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3">
            <a:extLst>
              <a:ext uri="{FF2B5EF4-FFF2-40B4-BE49-F238E27FC236}">
                <a16:creationId xmlns:a16="http://schemas.microsoft.com/office/drawing/2014/main" id="{3BE19AB2-9051-0C5A-9369-1275266D8501}"/>
              </a:ext>
            </a:extLst>
          </p:cNvPr>
          <p:cNvSpPr/>
          <p:nvPr/>
        </p:nvSpPr>
        <p:spPr>
          <a:xfrm rot="10800000">
            <a:off x="634043" y="479790"/>
            <a:ext cx="11058514" cy="761612"/>
          </a:xfrm>
          <a:prstGeom prst="roundRect">
            <a:avLst>
              <a:gd name="adj" fmla="val 3680"/>
            </a:avLst>
          </a:prstGeom>
          <a:solidFill>
            <a:schemeClr val="accent1">
              <a:lumMod val="60000"/>
              <a:lumOff val="40000"/>
            </a:schemeClr>
          </a:solidFill>
          <a:ln w="7620">
            <a:solidFill>
              <a:srgbClr val="C0C1D7"/>
            </a:solidFill>
            <a:prstDash val="solid"/>
          </a:ln>
        </p:spPr>
        <p:txBody>
          <a:bodyPr/>
          <a:lstStyle/>
          <a:p>
            <a:pPr algn="just"/>
            <a:endParaRPr lang="en-IN" sz="1500" dirty="0"/>
          </a:p>
        </p:txBody>
      </p:sp>
      <p:sp>
        <p:nvSpPr>
          <p:cNvPr id="9" name="Slide Number Placeholder 8">
            <a:extLst>
              <a:ext uri="{FF2B5EF4-FFF2-40B4-BE49-F238E27FC236}">
                <a16:creationId xmlns:a16="http://schemas.microsoft.com/office/drawing/2014/main" id="{1BD69811-E267-4D3E-A3F1-B432D9B75C0B}"/>
              </a:ext>
            </a:extLst>
          </p:cNvPr>
          <p:cNvSpPr>
            <a:spLocks noGrp="1"/>
          </p:cNvSpPr>
          <p:nvPr>
            <p:ph type="sldNum" sz="quarter" idx="12"/>
          </p:nvPr>
        </p:nvSpPr>
        <p:spPr/>
        <p:txBody>
          <a:bodyPr/>
          <a:lstStyle/>
          <a:p>
            <a:pPr algn="just"/>
            <a:fld id="{920A7289-D9C7-4D2C-B5A4-7137F57D5094}" type="slidenum">
              <a:rPr lang="en-IN" smtClean="0"/>
              <a:pPr algn="just"/>
              <a:t>4</a:t>
            </a:fld>
            <a:endParaRPr lang="en-IN" dirty="0"/>
          </a:p>
        </p:txBody>
      </p:sp>
      <p:sp>
        <p:nvSpPr>
          <p:cNvPr id="2" name="TextBox 1">
            <a:extLst>
              <a:ext uri="{FF2B5EF4-FFF2-40B4-BE49-F238E27FC236}">
                <a16:creationId xmlns:a16="http://schemas.microsoft.com/office/drawing/2014/main" id="{C59B829D-889C-5BA6-164C-4D7CD566E874}"/>
              </a:ext>
            </a:extLst>
          </p:cNvPr>
          <p:cNvSpPr txBox="1"/>
          <p:nvPr/>
        </p:nvSpPr>
        <p:spPr>
          <a:xfrm>
            <a:off x="1731611" y="448473"/>
            <a:ext cx="8196754" cy="830997"/>
          </a:xfrm>
          <a:prstGeom prst="rect">
            <a:avLst/>
          </a:prstGeom>
          <a:noFill/>
        </p:spPr>
        <p:txBody>
          <a:bodyPr wrap="square" rtlCol="0">
            <a:spAutoFit/>
          </a:bodyPr>
          <a:lstStyle/>
          <a:p>
            <a:pPr algn="just"/>
            <a:r>
              <a:rPr lang="en-US" sz="4800" spc="300" dirty="0">
                <a:latin typeface="Trebuchet MS (Body)"/>
              </a:rPr>
              <a:t>Problem Statement</a:t>
            </a:r>
            <a:endParaRPr lang="en-IN" sz="4800" spc="300" dirty="0">
              <a:latin typeface="Trebuchet MS (Body)"/>
            </a:endParaRPr>
          </a:p>
        </p:txBody>
      </p:sp>
      <p:sp>
        <p:nvSpPr>
          <p:cNvPr id="7" name="Rectangle 2">
            <a:extLst>
              <a:ext uri="{FF2B5EF4-FFF2-40B4-BE49-F238E27FC236}">
                <a16:creationId xmlns:a16="http://schemas.microsoft.com/office/drawing/2014/main" id="{856C3C62-3C7B-07D4-A3B0-8B8981705A11}"/>
              </a:ext>
            </a:extLst>
          </p:cNvPr>
          <p:cNvSpPr>
            <a:spLocks noChangeArrowheads="1"/>
          </p:cNvSpPr>
          <p:nvPr/>
        </p:nvSpPr>
        <p:spPr bwMode="auto">
          <a:xfrm>
            <a:off x="521248" y="1656860"/>
            <a:ext cx="11670752" cy="37820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Inconsistent Visual and Motion Quality</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Existing Image-to-Video (I2V) generation methods struggle to maintain the integrity of subjects, backgrounds, and styles, leading to flickering and abrupt motion transitions that compromise the video narrative.</a:t>
            </a:r>
          </a:p>
          <a:p>
            <a:pPr marL="0" marR="0" lvl="0" indent="0" algn="just" defTabSz="914400" rtl="0" eaLnBrk="0" fontAlgn="base" latinLnBrk="0" hangingPunct="0">
              <a:lnSpc>
                <a:spcPct val="150000"/>
              </a:lnSpc>
              <a:spcBef>
                <a:spcPct val="0"/>
              </a:spcBef>
              <a:spcAft>
                <a:spcPct val="0"/>
              </a:spcAft>
              <a:buClrTx/>
              <a:buSzTx/>
              <a:buFontTx/>
              <a:buChar char="•"/>
              <a:tabLst/>
            </a:pPr>
            <a:endParaRPr lang="en-US" altLang="en-US" dirty="0">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5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Limitations of Current Conditioning Techniques: </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Current approaches to incorporating first-frame conditioning often fail to preserve local details and spatial-temporal coherence, resulting in appearance and motion inconsistencies in generated videos.</a:t>
            </a:r>
          </a:p>
          <a:p>
            <a:pPr marL="0" marR="0" lvl="0" indent="0" algn="just" defTabSz="914400" rtl="0" eaLnBrk="0" fontAlgn="base" latinLnBrk="0" hangingPunct="0">
              <a:lnSpc>
                <a:spcPct val="150000"/>
              </a:lnSpc>
              <a:spcBef>
                <a:spcPct val="0"/>
              </a:spcBef>
              <a:spcAft>
                <a:spcPct val="0"/>
              </a:spcAft>
              <a:buClrTx/>
              <a:buSzTx/>
              <a:tabLst/>
            </a:pPr>
            <a:endPar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01640600"/>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hape 3">
            <a:extLst>
              <a:ext uri="{FF2B5EF4-FFF2-40B4-BE49-F238E27FC236}">
                <a16:creationId xmlns:a16="http://schemas.microsoft.com/office/drawing/2014/main" id="{780D1ECB-6EF5-2D93-C9A2-397E145F3B6B}"/>
              </a:ext>
            </a:extLst>
          </p:cNvPr>
          <p:cNvSpPr/>
          <p:nvPr/>
        </p:nvSpPr>
        <p:spPr>
          <a:xfrm rot="10800000">
            <a:off x="579752" y="434481"/>
            <a:ext cx="11322022" cy="744276"/>
          </a:xfrm>
          <a:prstGeom prst="roundRect">
            <a:avLst>
              <a:gd name="adj" fmla="val 3680"/>
            </a:avLst>
          </a:prstGeom>
          <a:solidFill>
            <a:schemeClr val="accent1">
              <a:lumMod val="60000"/>
              <a:lumOff val="40000"/>
            </a:schemeClr>
          </a:solidFill>
          <a:ln w="7620">
            <a:solidFill>
              <a:srgbClr val="C0C1D7"/>
            </a:solidFill>
            <a:prstDash val="solid"/>
          </a:ln>
        </p:spPr>
        <p:txBody>
          <a:bodyPr/>
          <a:lstStyle/>
          <a:p>
            <a:pPr algn="just"/>
            <a:endParaRPr lang="en-IN" sz="1500"/>
          </a:p>
        </p:txBody>
      </p:sp>
      <p:sp>
        <p:nvSpPr>
          <p:cNvPr id="5" name="TextBox 4">
            <a:extLst>
              <a:ext uri="{FF2B5EF4-FFF2-40B4-BE49-F238E27FC236}">
                <a16:creationId xmlns:a16="http://schemas.microsoft.com/office/drawing/2014/main" id="{BA780F59-2BB4-21A2-7707-B4B81826DEDA}"/>
              </a:ext>
            </a:extLst>
          </p:cNvPr>
          <p:cNvSpPr txBox="1"/>
          <p:nvPr/>
        </p:nvSpPr>
        <p:spPr>
          <a:xfrm>
            <a:off x="3676110" y="362453"/>
            <a:ext cx="3522455" cy="1323439"/>
          </a:xfrm>
          <a:prstGeom prst="rect">
            <a:avLst/>
          </a:prstGeom>
          <a:noFill/>
        </p:spPr>
        <p:txBody>
          <a:bodyPr wrap="square" rtlCol="0">
            <a:spAutoFit/>
          </a:bodyPr>
          <a:lstStyle/>
          <a:p>
            <a:pPr algn="just"/>
            <a:r>
              <a:rPr lang="en-US" sz="4800" b="0" cap="none" spc="300" dirty="0">
                <a:ln w="0"/>
                <a:solidFill>
                  <a:schemeClr val="tx1">
                    <a:lumMod val="95000"/>
                    <a:lumOff val="5000"/>
                  </a:schemeClr>
                </a:solidFill>
                <a:effectLst>
                  <a:outerShdw blurRad="38100" dist="25400" dir="5400000" algn="ctr" rotWithShape="0">
                    <a:srgbClr val="6E747A">
                      <a:alpha val="43000"/>
                    </a:srgbClr>
                  </a:outerShdw>
                </a:effectLst>
                <a:latin typeface="Trebuchet MS (Body)"/>
              </a:rPr>
              <a:t>Objectives</a:t>
            </a:r>
          </a:p>
          <a:p>
            <a:pPr algn="just"/>
            <a:endParaRPr lang="en-US" sz="3200" b="0" cap="none" spc="0" dirty="0">
              <a:ln w="0"/>
              <a:solidFill>
                <a:schemeClr val="tx1">
                  <a:lumMod val="95000"/>
                  <a:lumOff val="5000"/>
                </a:schemeClr>
              </a:solidFill>
              <a:effectLst>
                <a:outerShdw blurRad="38100" dist="25400" dir="5400000" algn="ctr" rotWithShape="0">
                  <a:srgbClr val="6E747A">
                    <a:alpha val="43000"/>
                  </a:srgbClr>
                </a:outerShdw>
              </a:effectLst>
            </a:endParaRPr>
          </a:p>
        </p:txBody>
      </p:sp>
      <p:sp>
        <p:nvSpPr>
          <p:cNvPr id="6" name="Rectangle 4">
            <a:extLst>
              <a:ext uri="{FF2B5EF4-FFF2-40B4-BE49-F238E27FC236}">
                <a16:creationId xmlns:a16="http://schemas.microsoft.com/office/drawing/2014/main" id="{AF2D2944-112A-3CBC-D041-C18A012CF183}"/>
              </a:ext>
            </a:extLst>
          </p:cNvPr>
          <p:cNvSpPr>
            <a:spLocks noChangeArrowheads="1"/>
          </p:cNvSpPr>
          <p:nvPr/>
        </p:nvSpPr>
        <p:spPr bwMode="auto">
          <a:xfrm>
            <a:off x="539166" y="1788187"/>
            <a:ext cx="11224727" cy="29510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just" defTabSz="914400" rtl="0" eaLnBrk="0" fontAlgn="base" latinLnBrk="0" hangingPunct="0">
              <a:lnSpc>
                <a:spcPct val="150000"/>
              </a:lnSpc>
              <a:spcBef>
                <a:spcPct val="0"/>
              </a:spcBef>
              <a:spcAft>
                <a:spcPct val="0"/>
              </a:spcAft>
              <a:buClrTx/>
              <a:buSzTx/>
              <a:buAutoNum type="arabicPeriod"/>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Enhancing Visual Consistency: </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Develop a diffusion-based approach using spatiotemporal attention and low-frequency noise initialization to maintain subject integrity, background stability, and motion consistency in Image-to-Video (I2V) generation.</a:t>
            </a:r>
          </a:p>
          <a:p>
            <a:pPr marR="0" lvl="0" algn="just" defTabSz="914400" rtl="0" eaLnBrk="0" fontAlgn="base" latinLnBrk="0" hangingPunct="0">
              <a:lnSpc>
                <a:spcPct val="15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2. Implement Spatiotemporal Attention Mechanisms</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Utilize advanced spatiotemporal attention layers to ensure smooth transitions and spatial coherence across generated video frames.</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3. Optimize Noise Initialization</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Introduce the </a:t>
            </a:r>
            <a:r>
              <a:rPr kumimoji="0" lang="en-US" altLang="en-US" sz="1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FrameInit</a:t>
            </a:r>
            <a:r>
              <a:rPr kumimoji="0" lang="en-US" altLang="en-US" sz="1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strategy to leverage low-frequency components from the initial frame, stabilizing video generation and improving layout consistency.</a:t>
            </a:r>
          </a:p>
        </p:txBody>
      </p:sp>
      <p:sp>
        <p:nvSpPr>
          <p:cNvPr id="3" name="Slide Number Placeholder 2">
            <a:extLst>
              <a:ext uri="{FF2B5EF4-FFF2-40B4-BE49-F238E27FC236}">
                <a16:creationId xmlns:a16="http://schemas.microsoft.com/office/drawing/2014/main" id="{31435C61-ECBB-58D2-9538-D9CFC2FDC0C5}"/>
              </a:ext>
            </a:extLst>
          </p:cNvPr>
          <p:cNvSpPr>
            <a:spLocks noGrp="1"/>
          </p:cNvSpPr>
          <p:nvPr>
            <p:ph type="sldNum" sz="quarter" idx="12"/>
          </p:nvPr>
        </p:nvSpPr>
        <p:spPr/>
        <p:txBody>
          <a:bodyPr/>
          <a:lstStyle/>
          <a:p>
            <a:pPr algn="just"/>
            <a:fld id="{8D1CBC76-10BC-4E42-94A3-6D535C78C3B8}" type="slidenum">
              <a:rPr lang="en-IN" smtClean="0"/>
              <a:pPr algn="just"/>
              <a:t>5</a:t>
            </a:fld>
            <a:endParaRPr lang="en-IN"/>
          </a:p>
        </p:txBody>
      </p:sp>
    </p:spTree>
    <p:extLst>
      <p:ext uri="{BB962C8B-B14F-4D97-AF65-F5344CB8AC3E}">
        <p14:creationId xmlns:p14="http://schemas.microsoft.com/office/powerpoint/2010/main" val="3642934224"/>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3A96461-CD68-A35D-0B45-6707526A5504}"/>
              </a:ext>
            </a:extLst>
          </p:cNvPr>
          <p:cNvSpPr txBox="1"/>
          <p:nvPr/>
        </p:nvSpPr>
        <p:spPr>
          <a:xfrm>
            <a:off x="1423686" y="2048719"/>
            <a:ext cx="868101" cy="717630"/>
          </a:xfrm>
          <a:prstGeom prst="rect">
            <a:avLst/>
          </a:prstGeom>
          <a:noFill/>
        </p:spPr>
        <p:txBody>
          <a:bodyPr wrap="square" rtlCol="0">
            <a:spAutoFit/>
          </a:bodyPr>
          <a:lstStyle/>
          <a:p>
            <a:endParaRPr lang="en-IN" dirty="0"/>
          </a:p>
        </p:txBody>
      </p:sp>
      <p:sp>
        <p:nvSpPr>
          <p:cNvPr id="2" name="AutoShape 2">
            <a:extLst>
              <a:ext uri="{FF2B5EF4-FFF2-40B4-BE49-F238E27FC236}">
                <a16:creationId xmlns:a16="http://schemas.microsoft.com/office/drawing/2014/main" id="{70306567-601B-C6B1-22E1-93DEC2CE8BC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7" name="AutoShape 4">
            <a:extLst>
              <a:ext uri="{FF2B5EF4-FFF2-40B4-BE49-F238E27FC236}">
                <a16:creationId xmlns:a16="http://schemas.microsoft.com/office/drawing/2014/main" id="{4A43C45D-0642-B1AB-83C6-76A3AC96621F}"/>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4" name="Rectangle 3">
            <a:extLst>
              <a:ext uri="{FF2B5EF4-FFF2-40B4-BE49-F238E27FC236}">
                <a16:creationId xmlns:a16="http://schemas.microsoft.com/office/drawing/2014/main" id="{6CC5CF57-317C-84D6-E70A-5A4AAEBCBD76}"/>
              </a:ext>
            </a:extLst>
          </p:cNvPr>
          <p:cNvSpPr/>
          <p:nvPr/>
        </p:nvSpPr>
        <p:spPr>
          <a:xfrm>
            <a:off x="2100521" y="187010"/>
            <a:ext cx="7728398" cy="1200329"/>
          </a:xfrm>
          <a:prstGeom prst="rect">
            <a:avLst/>
          </a:prstGeom>
          <a:noFill/>
        </p:spPr>
        <p:txBody>
          <a:bodyPr wrap="none" lIns="91440" tIns="45720" rIns="91440" bIns="45720">
            <a:spAutoFit/>
          </a:bodyPr>
          <a:lstStyle/>
          <a:p>
            <a:pPr algn="ctr"/>
            <a:r>
              <a:rPr lang="en-US" sz="3600" b="0" cap="none" spc="300" dirty="0">
                <a:ln w="0"/>
                <a:solidFill>
                  <a:schemeClr val="tx1">
                    <a:lumMod val="95000"/>
                    <a:lumOff val="5000"/>
                  </a:schemeClr>
                </a:solidFill>
                <a:effectLst>
                  <a:outerShdw blurRad="38100" dist="25400" dir="5400000" algn="ctr" rotWithShape="0">
                    <a:srgbClr val="6E747A">
                      <a:alpha val="43000"/>
                    </a:srgbClr>
                  </a:outerShdw>
                </a:effectLst>
                <a:latin typeface="Trebuchet MS (Body)"/>
              </a:rPr>
              <a:t>Block Diagram of ConsistentI2V</a:t>
            </a:r>
          </a:p>
          <a:p>
            <a:pPr algn="ctr"/>
            <a:endParaRPr lang="en-US" sz="3600" b="0" cap="none" spc="0" dirty="0">
              <a:ln w="0"/>
              <a:solidFill>
                <a:schemeClr val="tx1">
                  <a:lumMod val="95000"/>
                  <a:lumOff val="5000"/>
                </a:schemeClr>
              </a:solidFill>
              <a:effectLst>
                <a:outerShdw blurRad="38100" dist="25400" dir="5400000" algn="ctr" rotWithShape="0">
                  <a:srgbClr val="6E747A">
                    <a:alpha val="43000"/>
                  </a:srgbClr>
                </a:outerShdw>
              </a:effectLst>
            </a:endParaRPr>
          </a:p>
        </p:txBody>
      </p:sp>
      <p:pic>
        <p:nvPicPr>
          <p:cNvPr id="9" name="Picture 8">
            <a:extLst>
              <a:ext uri="{FF2B5EF4-FFF2-40B4-BE49-F238E27FC236}">
                <a16:creationId xmlns:a16="http://schemas.microsoft.com/office/drawing/2014/main" id="{F3C9CD2C-2050-BF61-7C0B-F1C95CF8100A}"/>
              </a:ext>
            </a:extLst>
          </p:cNvPr>
          <p:cNvPicPr>
            <a:picLocks noChangeAspect="1"/>
          </p:cNvPicPr>
          <p:nvPr/>
        </p:nvPicPr>
        <p:blipFill>
          <a:blip r:embed="rId3"/>
          <a:stretch>
            <a:fillRect/>
          </a:stretch>
        </p:blipFill>
        <p:spPr>
          <a:xfrm>
            <a:off x="264480" y="931000"/>
            <a:ext cx="11774905" cy="4552154"/>
          </a:xfrm>
          <a:prstGeom prst="rect">
            <a:avLst/>
          </a:prstGeom>
          <a:ln>
            <a:noFill/>
          </a:ln>
          <a:effectLst>
            <a:outerShdw blurRad="292100" dist="139700" dir="2700000" algn="tl" rotWithShape="0">
              <a:srgbClr val="333333">
                <a:alpha val="65000"/>
              </a:srgbClr>
            </a:outerShdw>
          </a:effectLst>
        </p:spPr>
      </p:pic>
      <p:sp>
        <p:nvSpPr>
          <p:cNvPr id="10" name="Slide Number Placeholder 9">
            <a:extLst>
              <a:ext uri="{FF2B5EF4-FFF2-40B4-BE49-F238E27FC236}">
                <a16:creationId xmlns:a16="http://schemas.microsoft.com/office/drawing/2014/main" id="{1C8C65D4-9623-8E5B-D592-74C2D36EA74E}"/>
              </a:ext>
            </a:extLst>
          </p:cNvPr>
          <p:cNvSpPr>
            <a:spLocks noGrp="1"/>
          </p:cNvSpPr>
          <p:nvPr>
            <p:ph type="sldNum" sz="quarter" idx="12"/>
          </p:nvPr>
        </p:nvSpPr>
        <p:spPr/>
        <p:txBody>
          <a:bodyPr/>
          <a:lstStyle/>
          <a:p>
            <a:fld id="{8D1CBC76-10BC-4E42-94A3-6D535C78C3B8}" type="slidenum">
              <a:rPr lang="en-IN" smtClean="0"/>
              <a:t>6</a:t>
            </a:fld>
            <a:endParaRPr lang="en-IN"/>
          </a:p>
        </p:txBody>
      </p:sp>
    </p:spTree>
    <p:extLst>
      <p:ext uri="{BB962C8B-B14F-4D97-AF65-F5344CB8AC3E}">
        <p14:creationId xmlns:p14="http://schemas.microsoft.com/office/powerpoint/2010/main" val="393971915"/>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F3A96461-CD68-A35D-0B45-6707526A5504}"/>
              </a:ext>
            </a:extLst>
          </p:cNvPr>
          <p:cNvSpPr txBox="1"/>
          <p:nvPr/>
        </p:nvSpPr>
        <p:spPr>
          <a:xfrm>
            <a:off x="1423686" y="2048719"/>
            <a:ext cx="868101" cy="717630"/>
          </a:xfrm>
          <a:prstGeom prst="rect">
            <a:avLst/>
          </a:prstGeom>
          <a:noFill/>
        </p:spPr>
        <p:txBody>
          <a:bodyPr wrap="square" rtlCol="0">
            <a:spAutoFit/>
          </a:bodyPr>
          <a:lstStyle/>
          <a:p>
            <a:endParaRPr lang="en-IN" dirty="0"/>
          </a:p>
        </p:txBody>
      </p:sp>
      <p:sp>
        <p:nvSpPr>
          <p:cNvPr id="2" name="AutoShape 2">
            <a:extLst>
              <a:ext uri="{FF2B5EF4-FFF2-40B4-BE49-F238E27FC236}">
                <a16:creationId xmlns:a16="http://schemas.microsoft.com/office/drawing/2014/main" id="{70306567-601B-C6B1-22E1-93DEC2CE8BC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7" name="AutoShape 4">
            <a:extLst>
              <a:ext uri="{FF2B5EF4-FFF2-40B4-BE49-F238E27FC236}">
                <a16:creationId xmlns:a16="http://schemas.microsoft.com/office/drawing/2014/main" id="{4A43C45D-0642-B1AB-83C6-76A3AC96621F}"/>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4" name="Rectangle 3">
            <a:extLst>
              <a:ext uri="{FF2B5EF4-FFF2-40B4-BE49-F238E27FC236}">
                <a16:creationId xmlns:a16="http://schemas.microsoft.com/office/drawing/2014/main" id="{6CC5CF57-317C-84D6-E70A-5A4AAEBCBD76}"/>
              </a:ext>
            </a:extLst>
          </p:cNvPr>
          <p:cNvSpPr/>
          <p:nvPr/>
        </p:nvSpPr>
        <p:spPr>
          <a:xfrm>
            <a:off x="51088" y="187010"/>
            <a:ext cx="11827277" cy="1200329"/>
          </a:xfrm>
          <a:prstGeom prst="rect">
            <a:avLst/>
          </a:prstGeom>
          <a:noFill/>
        </p:spPr>
        <p:txBody>
          <a:bodyPr wrap="none" lIns="91440" tIns="45720" rIns="91440" bIns="45720">
            <a:spAutoFit/>
          </a:bodyPr>
          <a:lstStyle/>
          <a:p>
            <a:pPr algn="ctr"/>
            <a:r>
              <a:rPr lang="en-US" sz="3600" b="0" cap="none" spc="300" dirty="0">
                <a:ln w="0"/>
                <a:solidFill>
                  <a:schemeClr val="tx1">
                    <a:lumMod val="95000"/>
                    <a:lumOff val="5000"/>
                  </a:schemeClr>
                </a:solidFill>
                <a:effectLst>
                  <a:outerShdw blurRad="38100" dist="25400" dir="5400000" algn="ctr" rotWithShape="0">
                    <a:srgbClr val="6E747A">
                      <a:alpha val="43000"/>
                    </a:srgbClr>
                  </a:outerShdw>
                </a:effectLst>
                <a:latin typeface="Trebuchet MS (Body)"/>
              </a:rPr>
              <a:t>Block Diagram of Diffusion model for image gen</a:t>
            </a:r>
          </a:p>
          <a:p>
            <a:pPr algn="ctr"/>
            <a:endParaRPr lang="en-US" sz="3600" b="0" cap="none" spc="0" dirty="0">
              <a:ln w="0"/>
              <a:solidFill>
                <a:schemeClr val="tx1">
                  <a:lumMod val="95000"/>
                  <a:lumOff val="5000"/>
                </a:schemeClr>
              </a:solidFill>
              <a:effectLst>
                <a:outerShdw blurRad="38100" dist="25400" dir="5400000" algn="ctr" rotWithShape="0">
                  <a:srgbClr val="6E747A">
                    <a:alpha val="43000"/>
                  </a:srgbClr>
                </a:outerShdw>
              </a:effectLst>
            </a:endParaRPr>
          </a:p>
        </p:txBody>
      </p:sp>
      <p:sp>
        <p:nvSpPr>
          <p:cNvPr id="10" name="Slide Number Placeholder 9">
            <a:extLst>
              <a:ext uri="{FF2B5EF4-FFF2-40B4-BE49-F238E27FC236}">
                <a16:creationId xmlns:a16="http://schemas.microsoft.com/office/drawing/2014/main" id="{1C8C65D4-9623-8E5B-D592-74C2D36EA74E}"/>
              </a:ext>
            </a:extLst>
          </p:cNvPr>
          <p:cNvSpPr>
            <a:spLocks noGrp="1"/>
          </p:cNvSpPr>
          <p:nvPr>
            <p:ph type="sldNum" sz="quarter" idx="12"/>
          </p:nvPr>
        </p:nvSpPr>
        <p:spPr/>
        <p:txBody>
          <a:bodyPr/>
          <a:lstStyle/>
          <a:p>
            <a:fld id="{8D1CBC76-10BC-4E42-94A3-6D535C78C3B8}" type="slidenum">
              <a:rPr lang="en-IN" smtClean="0"/>
              <a:t>7</a:t>
            </a:fld>
            <a:endParaRPr lang="en-IN"/>
          </a:p>
        </p:txBody>
      </p:sp>
      <p:pic>
        <p:nvPicPr>
          <p:cNvPr id="1026" name="Picture 2" descr="pipeline">
            <a:extLst>
              <a:ext uri="{FF2B5EF4-FFF2-40B4-BE49-F238E27FC236}">
                <a16:creationId xmlns:a16="http://schemas.microsoft.com/office/drawing/2014/main" id="{8358C42A-2AF8-C6BF-1596-DE79FD24E6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8660" y="1565139"/>
            <a:ext cx="10947400" cy="3855822"/>
          </a:xfrm>
          <a:prstGeom prst="rect">
            <a:avLst/>
          </a:prstGeom>
          <a:noFill/>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6449736"/>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842265" y="532526"/>
            <a:ext cx="11484337" cy="8755089"/>
          </a:xfrm>
          <a:prstGeom prst="rect">
            <a:avLst/>
          </a:prstGeom>
          <a:noFill/>
        </p:spPr>
        <p:txBody>
          <a:bodyPr wrap="square" rtlCol="0">
            <a:spAutoFit/>
          </a:bodyPr>
          <a:lstStyle/>
          <a:p>
            <a:pPr algn="just">
              <a:lnSpc>
                <a:spcPct val="150000"/>
              </a:lnSpc>
              <a:spcAft>
                <a:spcPts val="800"/>
              </a:spcAft>
            </a:pPr>
            <a:r>
              <a:rPr lang="en-IN" b="1" kern="0" dirty="0">
                <a:effectLst/>
                <a:latin typeface="Times New Roman" panose="02020603050405020304" pitchFamily="18" charset="0"/>
                <a:ea typeface="Times New Roman" panose="02020603050405020304" pitchFamily="18" charset="0"/>
                <a:cs typeface="Times New Roman" panose="02020603050405020304" pitchFamily="18" charset="0"/>
              </a:rPr>
              <a:t>Base Architecture (Text-to-Image U-Net)</a:t>
            </a:r>
          </a:p>
          <a:p>
            <a:pPr algn="just">
              <a:lnSpc>
                <a:spcPct val="150000"/>
              </a:lnSpc>
              <a:spcAft>
                <a:spcPts val="800"/>
              </a:spcAft>
            </a:pPr>
            <a:r>
              <a:rPr lang="en-IN" kern="100" dirty="0">
                <a:effectLst/>
                <a:latin typeface="Times New Roman" panose="02020603050405020304" pitchFamily="18" charset="0"/>
                <a:ea typeface="Calibri" panose="020F0502020204030204" pitchFamily="34" charset="0"/>
                <a:cs typeface="Times New Roman" panose="02020603050405020304" pitchFamily="18" charset="0"/>
              </a:rPr>
              <a:t>	Latent Diffusion models and </a:t>
            </a:r>
            <a:r>
              <a:rPr lang="en-IN" kern="100" dirty="0" err="1">
                <a:effectLst/>
                <a:latin typeface="Times New Roman" panose="02020603050405020304" pitchFamily="18" charset="0"/>
                <a:ea typeface="Calibri" panose="020F0502020204030204" pitchFamily="34" charset="0"/>
                <a:cs typeface="Times New Roman" panose="02020603050405020304" pitchFamily="18" charset="0"/>
              </a:rPr>
              <a:t>Unet</a:t>
            </a:r>
            <a:endParaRPr lang="en-IN"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pPr>
            <a:r>
              <a:rPr lang="en-IN" b="1" kern="0" dirty="0">
                <a:effectLst/>
                <a:latin typeface="Times New Roman" panose="02020603050405020304" pitchFamily="18" charset="0"/>
                <a:ea typeface="Times New Roman" panose="02020603050405020304" pitchFamily="18" charset="0"/>
                <a:cs typeface="Times New Roman" panose="02020603050405020304" pitchFamily="18" charset="0"/>
              </a:rPr>
              <a:t>Standard Temporal Self-Attention:</a:t>
            </a:r>
            <a:endParaRPr lang="en-IN" b="1" kern="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spcAft>
                <a:spcPts val="800"/>
              </a:spcAft>
            </a:pPr>
            <a:r>
              <a:rPr lang="en-IN" b="1" kern="0" dirty="0" err="1">
                <a:effectLst/>
                <a:latin typeface="Times New Roman" panose="02020603050405020304" pitchFamily="18" charset="0"/>
                <a:ea typeface="Times New Roman" panose="02020603050405020304" pitchFamily="18" charset="0"/>
                <a:cs typeface="Times New Roman" panose="02020603050405020304" pitchFamily="18" charset="0"/>
              </a:rPr>
              <a:t>RoPE</a:t>
            </a:r>
            <a:r>
              <a:rPr lang="en-IN" b="1" kern="0" dirty="0">
                <a:effectLst/>
                <a:latin typeface="Times New Roman" panose="02020603050405020304" pitchFamily="18" charset="0"/>
                <a:ea typeface="Times New Roman" panose="02020603050405020304" pitchFamily="18" charset="0"/>
                <a:cs typeface="Times New Roman" panose="02020603050405020304" pitchFamily="18" charset="0"/>
              </a:rPr>
              <a:t> (Rotary Positional Embedding):</a:t>
            </a:r>
            <a:endParaRPr lang="en-IN" b="1" kern="0" dirty="0">
              <a:latin typeface="Times New Roman" panose="02020603050405020304" pitchFamily="18" charset="0"/>
              <a:ea typeface="Calibri" panose="020F0502020204030204" pitchFamily="34" charset="0"/>
              <a:cs typeface="Times New Roman" panose="02020603050405020304" pitchFamily="18" charset="0"/>
            </a:endParaRPr>
          </a:p>
          <a:p>
            <a:pPr algn="just">
              <a:lnSpc>
                <a:spcPct val="150000"/>
              </a:lnSpc>
              <a:spcAft>
                <a:spcPts val="800"/>
              </a:spcAft>
            </a:pPr>
            <a:r>
              <a:rPr lang="en-US" sz="1800" b="1" dirty="0">
                <a:latin typeface="Times New Roman" panose="02020603050405020304" pitchFamily="18" charset="0"/>
                <a:cs typeface="Times New Roman" panose="02020603050405020304" pitchFamily="18" charset="0"/>
              </a:rPr>
              <a:t>Limitation of standard temporal attention mechanism and how its addressed</a:t>
            </a:r>
            <a:endParaRPr lang="en-US" b="1" dirty="0">
              <a:latin typeface="Times New Roman" panose="02020603050405020304" pitchFamily="18" charset="0"/>
              <a:cs typeface="Times New Roman" panose="02020603050405020304" pitchFamily="18" charset="0"/>
            </a:endParaRPr>
          </a:p>
          <a:p>
            <a:pPr algn="just">
              <a:lnSpc>
                <a:spcPct val="150000"/>
              </a:lnSpc>
              <a:spcAft>
                <a:spcPts val="800"/>
              </a:spcAft>
            </a:pPr>
            <a:r>
              <a:rPr lang="en-IN" sz="1800" b="1" kern="0" dirty="0">
                <a:effectLst/>
                <a:latin typeface="Times New Roman" panose="02020603050405020304" pitchFamily="18" charset="0"/>
                <a:ea typeface="Times New Roman" panose="02020603050405020304" pitchFamily="18" charset="0"/>
                <a:cs typeface="Times New Roman" panose="02020603050405020304" pitchFamily="18" charset="0"/>
              </a:rPr>
              <a:t>Spatial Self-Attention:</a:t>
            </a:r>
          </a:p>
          <a:p>
            <a:pPr algn="just">
              <a:lnSpc>
                <a:spcPct val="150000"/>
              </a:lnSpc>
              <a:spcAft>
                <a:spcPts val="800"/>
              </a:spcAft>
            </a:pPr>
            <a:r>
              <a:rPr lang="en-IN" b="1" kern="0" dirty="0">
                <a:latin typeface="Times New Roman" panose="02020603050405020304" pitchFamily="18" charset="0"/>
                <a:ea typeface="Calibri" panose="020F0502020204030204" pitchFamily="34" charset="0"/>
                <a:cs typeface="Times New Roman" panose="02020603050405020304" pitchFamily="18" charset="0"/>
              </a:rPr>
              <a:t>	</a:t>
            </a:r>
            <a:r>
              <a:rPr lang="en-IN" kern="0" dirty="0">
                <a:latin typeface="Times New Roman" panose="02020603050405020304" pitchFamily="18" charset="0"/>
                <a:ea typeface="Calibri" panose="020F0502020204030204" pitchFamily="34" charset="0"/>
                <a:cs typeface="Times New Roman" panose="02020603050405020304" pitchFamily="18" charset="0"/>
              </a:rPr>
              <a:t>Self attention layers and Cross attention layers</a:t>
            </a:r>
          </a:p>
          <a:p>
            <a:pPr algn="just">
              <a:lnSpc>
                <a:spcPct val="150000"/>
              </a:lnSpc>
              <a:spcAft>
                <a:spcPts val="800"/>
              </a:spcAft>
            </a:pPr>
            <a:r>
              <a:rPr lang="en-US" sz="1800" b="1" dirty="0">
                <a:latin typeface="Times New Roman" panose="02020603050405020304" pitchFamily="18" charset="0"/>
                <a:cs typeface="Times New Roman" panose="02020603050405020304" pitchFamily="18" charset="0"/>
              </a:rPr>
              <a:t>Fine-Grained Spatial Feature Conditioning</a:t>
            </a:r>
          </a:p>
          <a:p>
            <a:pPr algn="just">
              <a:lnSpc>
                <a:spcPct val="150000"/>
              </a:lnSpc>
              <a:spcAft>
                <a:spcPts val="800"/>
              </a:spcAft>
            </a:pPr>
            <a:r>
              <a:rPr lang="en-US" b="1" dirty="0">
                <a:latin typeface="Times New Roman" panose="02020603050405020304" pitchFamily="18" charset="0"/>
                <a:cs typeface="Times New Roman" panose="02020603050405020304" pitchFamily="18" charset="0"/>
              </a:rPr>
              <a:t>Guided Noise Initialization</a:t>
            </a:r>
          </a:p>
          <a:p>
            <a:pPr algn="just">
              <a:lnSpc>
                <a:spcPct val="150000"/>
              </a:lnSpc>
              <a:spcAft>
                <a:spcPts val="800"/>
              </a:spcAft>
            </a:pPr>
            <a:r>
              <a:rPr lang="en-IN" sz="1800" b="1" kern="0" dirty="0">
                <a:effectLst/>
                <a:latin typeface="Times New Roman" panose="02020603050405020304" pitchFamily="18" charset="0"/>
                <a:ea typeface="Times New Roman" panose="02020603050405020304" pitchFamily="18" charset="0"/>
                <a:cs typeface="Times New Roman" panose="02020603050405020304" pitchFamily="18" charset="0"/>
              </a:rPr>
              <a:t>Frequency Decomposition in Video Generation</a:t>
            </a:r>
          </a:p>
          <a:p>
            <a:pPr algn="just">
              <a:lnSpc>
                <a:spcPct val="150000"/>
              </a:lnSpc>
              <a:spcAft>
                <a:spcPts val="800"/>
              </a:spcAft>
            </a:pPr>
            <a:r>
              <a:rPr lang="en-IN" b="1" kern="0" dirty="0">
                <a:latin typeface="Times New Roman" panose="02020603050405020304" pitchFamily="18" charset="0"/>
                <a:ea typeface="Times New Roman" panose="02020603050405020304" pitchFamily="18" charset="0"/>
                <a:cs typeface="Times New Roman" panose="02020603050405020304" pitchFamily="18" charset="0"/>
              </a:rPr>
              <a:t>	</a:t>
            </a:r>
            <a:r>
              <a:rPr lang="en-IN" kern="0" dirty="0">
                <a:latin typeface="Times New Roman" panose="02020603050405020304" pitchFamily="18" charset="0"/>
                <a:ea typeface="Times New Roman" panose="02020603050405020304" pitchFamily="18" charset="0"/>
                <a:cs typeface="Times New Roman" panose="02020603050405020304" pitchFamily="18" charset="0"/>
              </a:rPr>
              <a:t>High Frequency and low frequency</a:t>
            </a:r>
          </a:p>
          <a:p>
            <a:pPr algn="just">
              <a:lnSpc>
                <a:spcPct val="150000"/>
              </a:lnSpc>
              <a:spcAft>
                <a:spcPts val="800"/>
              </a:spcAft>
            </a:pPr>
            <a:r>
              <a:rPr lang="en-IN" sz="1800" b="1" kern="0" dirty="0">
                <a:effectLst/>
                <a:latin typeface="Times New Roman" panose="02020603050405020304" pitchFamily="18" charset="0"/>
                <a:ea typeface="Times New Roman" panose="02020603050405020304" pitchFamily="18" charset="0"/>
                <a:cs typeface="Times New Roman" panose="02020603050405020304" pitchFamily="18" charset="0"/>
              </a:rPr>
              <a:t>Frequency Decomposition and Combining Frequencies</a:t>
            </a:r>
          </a:p>
          <a:p>
            <a:pPr algn="just">
              <a:spcAft>
                <a:spcPts val="800"/>
              </a:spcAft>
            </a:pPr>
            <a:endParaRPr lang="en-IN" sz="1800" b="1" u="sng" kern="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algn="just">
              <a:spcAft>
                <a:spcPts val="800"/>
              </a:spcAft>
            </a:pPr>
            <a:endParaRPr lang="en-US" sz="1800" b="1" u="sng" dirty="0">
              <a:latin typeface="Times New Roman" panose="02020603050405020304" pitchFamily="18" charset="0"/>
              <a:cs typeface="Times New Roman" panose="02020603050405020304" pitchFamily="18" charset="0"/>
            </a:endParaRPr>
          </a:p>
          <a:p>
            <a:pPr algn="just">
              <a:spcAft>
                <a:spcPts val="800"/>
              </a:spcAft>
            </a:pPr>
            <a:endParaRPr lang="en-IN" sz="1800" u="sng"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spcAft>
                <a:spcPts val="800"/>
              </a:spcAft>
            </a:pPr>
            <a:endParaRPr lang="en-US" sz="1800" b="1" u="sng" dirty="0">
              <a:latin typeface="Times New Roman" panose="02020603050405020304" pitchFamily="18" charset="0"/>
              <a:cs typeface="Times New Roman" panose="02020603050405020304" pitchFamily="18" charset="0"/>
            </a:endParaRPr>
          </a:p>
          <a:p>
            <a:pPr algn="just">
              <a:lnSpc>
                <a:spcPct val="107000"/>
              </a:lnSpc>
              <a:spcAft>
                <a:spcPts val="800"/>
              </a:spcAft>
            </a:pPr>
            <a:endParaRPr lang="en-IN" u="sng"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IN" u="sng" kern="10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IN" sz="1200" kern="0" dirty="0">
              <a:effectLst/>
              <a:latin typeface="Times New Roman" panose="02020603050405020304" pitchFamily="18" charset="0"/>
              <a:ea typeface="Calibri" panose="020F0502020204030204" pitchFamily="34" charset="0"/>
              <a:cs typeface="Times New Roman" panose="02020603050405020304" pitchFamily="18" charset="0"/>
            </a:endParaRPr>
          </a:p>
          <a:p>
            <a:pPr algn="just"/>
            <a:endParaRPr lang="en-IN" sz="1100" kern="100" dirty="0">
              <a:effectLst/>
              <a:latin typeface="Times New Roman" panose="02020603050405020304" pitchFamily="18" charset="0"/>
              <a:ea typeface="Calibri" panose="020F0502020204030204" pitchFamily="34" charset="0"/>
              <a:cs typeface="Times New Roman" panose="02020603050405020304" pitchFamily="18" charset="0"/>
            </a:endParaRPr>
          </a:p>
        </p:txBody>
      </p:sp>
      <p:sp>
        <p:nvSpPr>
          <p:cNvPr id="7" name="Rectangle 6"/>
          <p:cNvSpPr/>
          <p:nvPr/>
        </p:nvSpPr>
        <p:spPr>
          <a:xfrm>
            <a:off x="3951138" y="-95981"/>
            <a:ext cx="3801041" cy="769441"/>
          </a:xfrm>
          <a:prstGeom prst="rect">
            <a:avLst/>
          </a:prstGeom>
          <a:noFill/>
        </p:spPr>
        <p:txBody>
          <a:bodyPr wrap="none" lIns="91440" tIns="45720" rIns="91440" bIns="45720">
            <a:spAutoFit/>
          </a:bodyPr>
          <a:lstStyle/>
          <a:p>
            <a:pPr algn="just"/>
            <a:r>
              <a:rPr lang="en-US" sz="4400" spc="300" dirty="0">
                <a:ln w="0"/>
                <a:effectLst>
                  <a:outerShdw blurRad="38100" dist="19050" dir="2700000" algn="tl" rotWithShape="0">
                    <a:schemeClr val="dk1">
                      <a:alpha val="40000"/>
                    </a:schemeClr>
                  </a:outerShdw>
                </a:effectLst>
                <a:latin typeface="Trebuchet MS (Body)"/>
              </a:rPr>
              <a:t>Methodology</a:t>
            </a:r>
            <a:endParaRPr lang="en-US" sz="4400" b="0" cap="none" spc="300" dirty="0">
              <a:ln w="0"/>
              <a:solidFill>
                <a:schemeClr val="tx1"/>
              </a:solidFill>
              <a:effectLst>
                <a:outerShdw blurRad="38100" dist="19050" dir="2700000" algn="tl" rotWithShape="0">
                  <a:schemeClr val="dk1">
                    <a:alpha val="40000"/>
                  </a:schemeClr>
                </a:outerShdw>
              </a:effectLst>
              <a:latin typeface="Trebuchet MS (Body)"/>
            </a:endParaRPr>
          </a:p>
        </p:txBody>
      </p:sp>
      <p:sp>
        <p:nvSpPr>
          <p:cNvPr id="14" name="Slide Number Placeholder 13">
            <a:extLst>
              <a:ext uri="{FF2B5EF4-FFF2-40B4-BE49-F238E27FC236}">
                <a16:creationId xmlns:a16="http://schemas.microsoft.com/office/drawing/2014/main" id="{0A8EFE0F-BBCA-C707-435F-72B54AD090A9}"/>
              </a:ext>
            </a:extLst>
          </p:cNvPr>
          <p:cNvSpPr>
            <a:spLocks noGrp="1"/>
          </p:cNvSpPr>
          <p:nvPr>
            <p:ph type="sldNum" sz="quarter" idx="12"/>
          </p:nvPr>
        </p:nvSpPr>
        <p:spPr/>
        <p:txBody>
          <a:bodyPr/>
          <a:lstStyle/>
          <a:p>
            <a:pPr algn="just"/>
            <a:fld id="{8D1CBC76-10BC-4E42-94A3-6D535C78C3B8}" type="slidenum">
              <a:rPr lang="en-IN" smtClean="0"/>
              <a:pPr algn="just"/>
              <a:t>8</a:t>
            </a:fld>
            <a:endParaRPr lang="en-IN"/>
          </a:p>
        </p:txBody>
      </p:sp>
    </p:spTree>
    <p:extLst>
      <p:ext uri="{BB962C8B-B14F-4D97-AF65-F5344CB8AC3E}">
        <p14:creationId xmlns:p14="http://schemas.microsoft.com/office/powerpoint/2010/main" val="42401851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079993-CE3C-6CF4-648B-07C3788011CC}"/>
              </a:ext>
            </a:extLst>
          </p:cNvPr>
          <p:cNvSpPr>
            <a:spLocks noGrp="1"/>
          </p:cNvSpPr>
          <p:nvPr>
            <p:ph type="title"/>
          </p:nvPr>
        </p:nvSpPr>
        <p:spPr>
          <a:xfrm>
            <a:off x="879782" y="-654155"/>
            <a:ext cx="10357666" cy="1438450"/>
          </a:xfrm>
        </p:spPr>
        <p:txBody>
          <a:bodyPr/>
          <a:lstStyle/>
          <a:p>
            <a:r>
              <a:rPr lang="en-US" dirty="0">
                <a:latin typeface="Trebuchet MS (Body)"/>
              </a:rPr>
              <a:t>Image generated using model</a:t>
            </a:r>
            <a:endParaRPr lang="en-IN" dirty="0">
              <a:latin typeface="Trebuchet MS (Body)"/>
            </a:endParaRPr>
          </a:p>
        </p:txBody>
      </p:sp>
      <p:sp>
        <p:nvSpPr>
          <p:cNvPr id="4" name="Slide Number Placeholder 3">
            <a:extLst>
              <a:ext uri="{FF2B5EF4-FFF2-40B4-BE49-F238E27FC236}">
                <a16:creationId xmlns:a16="http://schemas.microsoft.com/office/drawing/2014/main" id="{152CF1A2-C74E-FA07-4950-A64B32F13BD9}"/>
              </a:ext>
            </a:extLst>
          </p:cNvPr>
          <p:cNvSpPr>
            <a:spLocks noGrp="1"/>
          </p:cNvSpPr>
          <p:nvPr>
            <p:ph type="sldNum" sz="quarter" idx="12"/>
          </p:nvPr>
        </p:nvSpPr>
        <p:spPr/>
        <p:txBody>
          <a:bodyPr/>
          <a:lstStyle/>
          <a:p>
            <a:fld id="{8D1CBC76-10BC-4E42-94A3-6D535C78C3B8}" type="slidenum">
              <a:rPr lang="en-IN" smtClean="0"/>
              <a:t>9</a:t>
            </a:fld>
            <a:endParaRPr lang="en-IN"/>
          </a:p>
        </p:txBody>
      </p:sp>
      <p:sp>
        <p:nvSpPr>
          <p:cNvPr id="12" name="TextBox 11">
            <a:extLst>
              <a:ext uri="{FF2B5EF4-FFF2-40B4-BE49-F238E27FC236}">
                <a16:creationId xmlns:a16="http://schemas.microsoft.com/office/drawing/2014/main" id="{8B6CA02F-F4DE-7AB9-CAE7-BC22AEE6AA36}"/>
              </a:ext>
            </a:extLst>
          </p:cNvPr>
          <p:cNvSpPr txBox="1"/>
          <p:nvPr/>
        </p:nvSpPr>
        <p:spPr>
          <a:xfrm>
            <a:off x="808662" y="2008534"/>
            <a:ext cx="291084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Given Prompt</a:t>
            </a:r>
            <a:endParaRPr lang="en-IN" dirty="0">
              <a:latin typeface="Times New Roman" panose="02020603050405020304" pitchFamily="18" charset="0"/>
              <a:cs typeface="Times New Roman" panose="02020603050405020304" pitchFamily="18" charset="0"/>
            </a:endParaRPr>
          </a:p>
        </p:txBody>
      </p:sp>
      <p:sp>
        <p:nvSpPr>
          <p:cNvPr id="13" name="TextBox 12">
            <a:extLst>
              <a:ext uri="{FF2B5EF4-FFF2-40B4-BE49-F238E27FC236}">
                <a16:creationId xmlns:a16="http://schemas.microsoft.com/office/drawing/2014/main" id="{ACF79A13-6228-1893-F385-D10AAED0E175}"/>
              </a:ext>
            </a:extLst>
          </p:cNvPr>
          <p:cNvSpPr txBox="1"/>
          <p:nvPr/>
        </p:nvSpPr>
        <p:spPr>
          <a:xfrm>
            <a:off x="7142480" y="4834269"/>
            <a:ext cx="2560320"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Generated image by diffusion model</a:t>
            </a:r>
            <a:endParaRPr lang="en-IN" dirty="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ED821097-27E8-DDAD-4088-E76843EF7211}"/>
              </a:ext>
            </a:extLst>
          </p:cNvPr>
          <p:cNvSpPr txBox="1"/>
          <p:nvPr/>
        </p:nvSpPr>
        <p:spPr>
          <a:xfrm>
            <a:off x="5813245" y="5573534"/>
            <a:ext cx="6903720"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Resolution : </a:t>
            </a:r>
            <a:r>
              <a:rPr lang="en-IN" b="0" i="0" dirty="0">
                <a:solidFill>
                  <a:srgbClr val="222222"/>
                </a:solidFill>
                <a:effectLst/>
                <a:latin typeface="Inter"/>
              </a:rPr>
              <a:t>1024x1024  </a:t>
            </a:r>
            <a:r>
              <a:rPr lang="en-US" dirty="0">
                <a:latin typeface="Times New Roman" panose="02020603050405020304" pitchFamily="18" charset="0"/>
                <a:cs typeface="Times New Roman" panose="02020603050405020304" pitchFamily="18" charset="0"/>
              </a:rPr>
              <a:t>Time taken to generate: 32 minutes</a:t>
            </a:r>
          </a:p>
          <a:p>
            <a:r>
              <a:rPr lang="en-US" dirty="0">
                <a:latin typeface="Times New Roman" panose="02020603050405020304" pitchFamily="18" charset="0"/>
                <a:cs typeface="Times New Roman" panose="02020603050405020304" pitchFamily="18" charset="0"/>
              </a:rPr>
              <a:t>System config used  CPU : Intel Ultra 9 , RAM: 32 Gb </a:t>
            </a:r>
            <a:r>
              <a:rPr lang="en-IN" b="0" i="0" dirty="0">
                <a:solidFill>
                  <a:srgbClr val="222222"/>
                </a:solidFill>
                <a:effectLst/>
                <a:latin typeface="Inter"/>
              </a:rPr>
              <a:t>1024x1024</a:t>
            </a:r>
            <a:endParaRPr lang="en-IN" dirty="0">
              <a:latin typeface="Times New Roman" panose="02020603050405020304" pitchFamily="18" charset="0"/>
              <a:cs typeface="Times New Roman" panose="02020603050405020304" pitchFamily="18" charset="0"/>
            </a:endParaRPr>
          </a:p>
        </p:txBody>
      </p:sp>
      <p:sp>
        <p:nvSpPr>
          <p:cNvPr id="3" name="TextBox 2">
            <a:extLst>
              <a:ext uri="{FF2B5EF4-FFF2-40B4-BE49-F238E27FC236}">
                <a16:creationId xmlns:a16="http://schemas.microsoft.com/office/drawing/2014/main" id="{48BB3ECB-7DEE-8EA9-5714-7CE10BFAEDE4}"/>
              </a:ext>
            </a:extLst>
          </p:cNvPr>
          <p:cNvSpPr txBox="1"/>
          <p:nvPr/>
        </p:nvSpPr>
        <p:spPr>
          <a:xfrm>
            <a:off x="808662" y="1337335"/>
            <a:ext cx="6903720"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“Fireworks in sky”</a:t>
            </a:r>
            <a:endParaRPr lang="en-IN" dirty="0">
              <a:latin typeface="Times New Roman" panose="02020603050405020304" pitchFamily="18" charset="0"/>
              <a:cs typeface="Times New Roman" panose="02020603050405020304" pitchFamily="18" charset="0"/>
            </a:endParaRPr>
          </a:p>
        </p:txBody>
      </p:sp>
      <p:pic>
        <p:nvPicPr>
          <p:cNvPr id="2050" name="Picture 2">
            <a:extLst>
              <a:ext uri="{FF2B5EF4-FFF2-40B4-BE49-F238E27FC236}">
                <a16:creationId xmlns:a16="http://schemas.microsoft.com/office/drawing/2014/main" id="{FB67FCEF-BABA-2DF6-2F50-1CDE8D71F6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97600" y="850802"/>
            <a:ext cx="3937000" cy="393700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C438FC3A-3B12-5112-8E47-3E846C4E8C62}"/>
              </a:ext>
            </a:extLst>
          </p:cNvPr>
          <p:cNvPicPr>
            <a:picLocks noChangeAspect="1"/>
          </p:cNvPicPr>
          <p:nvPr/>
        </p:nvPicPr>
        <p:blipFill>
          <a:blip r:embed="rId3"/>
          <a:stretch>
            <a:fillRect/>
          </a:stretch>
        </p:blipFill>
        <p:spPr>
          <a:xfrm>
            <a:off x="485103" y="2800607"/>
            <a:ext cx="5131871" cy="722626"/>
          </a:xfrm>
          <a:prstGeom prst="rect">
            <a:avLst/>
          </a:prstGeom>
        </p:spPr>
      </p:pic>
    </p:spTree>
    <p:extLst>
      <p:ext uri="{BB962C8B-B14F-4D97-AF65-F5344CB8AC3E}">
        <p14:creationId xmlns:p14="http://schemas.microsoft.com/office/powerpoint/2010/main" val="243451284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VeniceBeachVTI">
  <a:themeElements>
    <a:clrScheme name="VeniceBeachVTI">
      <a:dk1>
        <a:sysClr val="windowText" lastClr="000000"/>
      </a:dk1>
      <a:lt1>
        <a:sysClr val="window" lastClr="FFFFFF"/>
      </a:lt1>
      <a:dk2>
        <a:srgbClr val="2B3E3D"/>
      </a:dk2>
      <a:lt2>
        <a:srgbClr val="FEF3EB"/>
      </a:lt2>
      <a:accent1>
        <a:srgbClr val="FE8542"/>
      </a:accent1>
      <a:accent2>
        <a:srgbClr val="EC6D60"/>
      </a:accent2>
      <a:accent3>
        <a:srgbClr val="CDA32B"/>
      </a:accent3>
      <a:accent4>
        <a:srgbClr val="EE66A7"/>
      </a:accent4>
      <a:accent5>
        <a:srgbClr val="EA5F48"/>
      </a:accent5>
      <a:accent6>
        <a:srgbClr val="C8466B"/>
      </a:accent6>
      <a:hlink>
        <a:srgbClr val="E46153"/>
      </a:hlink>
      <a:folHlink>
        <a:srgbClr val="CF63B0"/>
      </a:folHlink>
    </a:clrScheme>
    <a:fontScheme name="VeniceBeachVTI">
      <a:majorFont>
        <a:latin typeface="Avenir Next LT Pro Light"/>
        <a:ea typeface=""/>
        <a:cs typeface=""/>
      </a:majorFont>
      <a:minorFont>
        <a:latin typeface="Avenir Next LT Pro"/>
        <a:ea typeface=""/>
        <a:cs typeface=""/>
      </a:minorFont>
    </a:fontScheme>
    <a:fmtScheme name="VeniceBeachVTI">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eniceBeachVTI" id="{54706E44-6516-4822-8F8F-6BA182D64AC9}" vid="{F71BAAD1-41E5-4D56-97E1-12A04B86E57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Presentation2 (3)</Template>
  <TotalTime>1848</TotalTime>
  <Words>1376</Words>
  <Application>Microsoft Office PowerPoint</Application>
  <PresentationFormat>Widescreen</PresentationFormat>
  <Paragraphs>148</Paragraphs>
  <Slides>18</Slides>
  <Notes>2</Notes>
  <HiddenSlides>0</HiddenSlides>
  <MMClips>1</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18</vt:i4>
      </vt:variant>
    </vt:vector>
  </HeadingPairs>
  <TitlesOfParts>
    <vt:vector size="28" baseType="lpstr">
      <vt:lpstr>Arial</vt:lpstr>
      <vt:lpstr>Avenir Next LT Pro</vt:lpstr>
      <vt:lpstr>Avenir Next LT Pro Light</vt:lpstr>
      <vt:lpstr>Calibri</vt:lpstr>
      <vt:lpstr>Calibri Light</vt:lpstr>
      <vt:lpstr>Inter</vt:lpstr>
      <vt:lpstr>Times New Roman</vt:lpstr>
      <vt:lpstr>Trebuchet MS (Body)</vt:lpstr>
      <vt:lpstr>Office Theme</vt:lpstr>
      <vt:lpstr>VeniceBeachVTI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Image generated using model</vt:lpstr>
      <vt:lpstr>Image is fed to consistenti2v model</vt:lpstr>
      <vt:lpstr>PowerPoint Presentation</vt:lpstr>
      <vt:lpstr>PowerPoint Presentation</vt:lpstr>
      <vt:lpstr>PowerPoint Presentation</vt:lpstr>
      <vt:lpstr>PowerPoint Presentation</vt:lpstr>
      <vt:lpstr>PowerPoint Presentation</vt:lpstr>
      <vt:lpstr>Future applications </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Mamilla Vishnu Teja</dc:creator>
  <cp:lastModifiedBy>Mamilla Vishnu Teja</cp:lastModifiedBy>
  <cp:revision>48</cp:revision>
  <dcterms:created xsi:type="dcterms:W3CDTF">2024-10-02T18:10:57Z</dcterms:created>
  <dcterms:modified xsi:type="dcterms:W3CDTF">2024-12-03T06:38:45Z</dcterms:modified>
</cp:coreProperties>
</file>

<file path=docProps/thumbnail.jpeg>
</file>